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6"/>
  </p:notesMasterIdLst>
  <p:handoutMasterIdLst>
    <p:handoutMasterId r:id="rId47"/>
  </p:handoutMasterIdLst>
  <p:sldIdLst>
    <p:sldId id="263" r:id="rId3"/>
    <p:sldId id="307" r:id="rId4"/>
    <p:sldId id="259" r:id="rId5"/>
    <p:sldId id="298" r:id="rId6"/>
    <p:sldId id="258" r:id="rId7"/>
    <p:sldId id="268" r:id="rId8"/>
    <p:sldId id="269" r:id="rId9"/>
    <p:sldId id="270" r:id="rId10"/>
    <p:sldId id="271" r:id="rId11"/>
    <p:sldId id="272" r:id="rId12"/>
    <p:sldId id="273" r:id="rId13"/>
    <p:sldId id="308" r:id="rId14"/>
    <p:sldId id="274" r:id="rId15"/>
    <p:sldId id="309" r:id="rId16"/>
    <p:sldId id="310" r:id="rId17"/>
    <p:sldId id="275" r:id="rId18"/>
    <p:sldId id="276" r:id="rId19"/>
    <p:sldId id="277" r:id="rId20"/>
    <p:sldId id="299" r:id="rId21"/>
    <p:sldId id="302" r:id="rId22"/>
    <p:sldId id="303" r:id="rId23"/>
    <p:sldId id="304" r:id="rId24"/>
    <p:sldId id="305" r:id="rId25"/>
    <p:sldId id="278" r:id="rId26"/>
    <p:sldId id="300" r:id="rId27"/>
    <p:sldId id="279" r:id="rId28"/>
    <p:sldId id="280" r:id="rId29"/>
    <p:sldId id="281" r:id="rId30"/>
    <p:sldId id="301" r:id="rId31"/>
    <p:sldId id="282" r:id="rId32"/>
    <p:sldId id="296" r:id="rId33"/>
    <p:sldId id="297" r:id="rId34"/>
    <p:sldId id="284" r:id="rId35"/>
    <p:sldId id="286" r:id="rId36"/>
    <p:sldId id="306" r:id="rId37"/>
    <p:sldId id="287" r:id="rId38"/>
    <p:sldId id="288" r:id="rId39"/>
    <p:sldId id="289" r:id="rId40"/>
    <p:sldId id="290" r:id="rId41"/>
    <p:sldId id="291" r:id="rId42"/>
    <p:sldId id="266" r:id="rId43"/>
    <p:sldId id="264" r:id="rId44"/>
    <p:sldId id="257" r:id="rId4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B1F"/>
    <a:srgbClr val="25327B"/>
    <a:srgbClr val="8BB43F"/>
    <a:srgbClr val="BD9806"/>
    <a:srgbClr val="82826B"/>
    <a:srgbClr val="8600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49" d="100"/>
          <a:sy n="49" d="100"/>
        </p:scale>
        <p:origin x="860" y="32"/>
      </p:cViewPr>
      <p:guideLst>
        <p:guide orient="horz" pos="2160"/>
        <p:guide pos="2880"/>
      </p:guideLst>
    </p:cSldViewPr>
  </p:slideViewPr>
  <p:notesTextViewPr>
    <p:cViewPr>
      <p:scale>
        <a:sx n="100" d="100"/>
        <a:sy n="100" d="100"/>
      </p:scale>
      <p:origin x="0" y="0"/>
    </p:cViewPr>
  </p:notesTextViewPr>
  <p:notesViewPr>
    <p:cSldViewPr>
      <p:cViewPr varScale="1">
        <p:scale>
          <a:sx n="78" d="100"/>
          <a:sy n="78" d="100"/>
        </p:scale>
        <p:origin x="-3366" y="-108"/>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693" cy="479984"/>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4143803" y="0"/>
            <a:ext cx="3169693" cy="479984"/>
          </a:xfrm>
          <a:prstGeom prst="rect">
            <a:avLst/>
          </a:prstGeom>
        </p:spPr>
        <p:txBody>
          <a:bodyPr vert="horz" lIns="91440" tIns="45720" rIns="91440" bIns="45720" rtlCol="0"/>
          <a:lstStyle>
            <a:lvl1pPr algn="r">
              <a:defRPr sz="1200"/>
            </a:lvl1pPr>
          </a:lstStyle>
          <a:p>
            <a:fld id="{04446B9A-5555-42C9-B459-FF7B0DA08578}" type="datetimeFigureOut">
              <a:rPr lang="en-NZ" smtClean="0"/>
              <a:t>19/03/2020</a:t>
            </a:fld>
            <a:endParaRPr lang="en-NZ"/>
          </a:p>
        </p:txBody>
      </p:sp>
      <p:sp>
        <p:nvSpPr>
          <p:cNvPr id="4" name="Footer Placeholder 3"/>
          <p:cNvSpPr>
            <a:spLocks noGrp="1"/>
          </p:cNvSpPr>
          <p:nvPr>
            <p:ph type="ftr" sz="quarter" idx="2"/>
          </p:nvPr>
        </p:nvSpPr>
        <p:spPr>
          <a:xfrm>
            <a:off x="1" y="9119685"/>
            <a:ext cx="3169693" cy="479983"/>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4143803" y="9119685"/>
            <a:ext cx="3169693" cy="479983"/>
          </a:xfrm>
          <a:prstGeom prst="rect">
            <a:avLst/>
          </a:prstGeom>
        </p:spPr>
        <p:txBody>
          <a:bodyPr vert="horz" lIns="91440" tIns="45720" rIns="91440" bIns="45720" rtlCol="0" anchor="b"/>
          <a:lstStyle>
            <a:lvl1pPr algn="r">
              <a:defRPr sz="1200"/>
            </a:lvl1pPr>
          </a:lstStyle>
          <a:p>
            <a:fld id="{9E1942BA-F544-4C73-8A33-6D180D46839B}" type="slidenum">
              <a:rPr lang="en-NZ" smtClean="0"/>
              <a:t>‹#›</a:t>
            </a:fld>
            <a:endParaRPr lang="en-NZ"/>
          </a:p>
        </p:txBody>
      </p:sp>
    </p:spTree>
    <p:extLst>
      <p:ext uri="{BB962C8B-B14F-4D97-AF65-F5344CB8AC3E}">
        <p14:creationId xmlns:p14="http://schemas.microsoft.com/office/powerpoint/2010/main" val="3063042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19" cy="480060"/>
          </a:xfrm>
          <a:prstGeom prst="rect">
            <a:avLst/>
          </a:prstGeom>
        </p:spPr>
        <p:txBody>
          <a:bodyPr vert="horz" lIns="95690" tIns="47845" rIns="95690" bIns="47845" rtlCol="0"/>
          <a:lstStyle>
            <a:lvl1pPr algn="l">
              <a:defRPr sz="1300"/>
            </a:lvl1pPr>
          </a:lstStyle>
          <a:p>
            <a:endParaRPr lang="en-NZ"/>
          </a:p>
        </p:txBody>
      </p:sp>
      <p:sp>
        <p:nvSpPr>
          <p:cNvPr id="3" name="Date Placeholder 2"/>
          <p:cNvSpPr>
            <a:spLocks noGrp="1"/>
          </p:cNvSpPr>
          <p:nvPr>
            <p:ph type="dt" idx="1"/>
          </p:nvPr>
        </p:nvSpPr>
        <p:spPr>
          <a:xfrm>
            <a:off x="4143588" y="1"/>
            <a:ext cx="3169919" cy="480060"/>
          </a:xfrm>
          <a:prstGeom prst="rect">
            <a:avLst/>
          </a:prstGeom>
        </p:spPr>
        <p:txBody>
          <a:bodyPr vert="horz" lIns="95690" tIns="47845" rIns="95690" bIns="47845" rtlCol="0"/>
          <a:lstStyle>
            <a:lvl1pPr algn="r">
              <a:defRPr sz="1300"/>
            </a:lvl1pPr>
          </a:lstStyle>
          <a:p>
            <a:fld id="{E201E507-6A77-4D06-85AB-B90DF2ADB7F1}" type="datetimeFigureOut">
              <a:rPr lang="en-NZ" smtClean="0"/>
              <a:t>19/03/2020</a:t>
            </a:fld>
            <a:endParaRPr lang="en-NZ"/>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5690" tIns="47845" rIns="95690" bIns="47845" rtlCol="0" anchor="ctr"/>
          <a:lstStyle/>
          <a:p>
            <a:endParaRPr lang="en-NZ"/>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690" tIns="47845" rIns="95690" bIns="478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1" y="9119475"/>
            <a:ext cx="3169919" cy="480060"/>
          </a:xfrm>
          <a:prstGeom prst="rect">
            <a:avLst/>
          </a:prstGeom>
        </p:spPr>
        <p:txBody>
          <a:bodyPr vert="horz" lIns="95690" tIns="47845" rIns="95690" bIns="47845" rtlCol="0" anchor="b"/>
          <a:lstStyle>
            <a:lvl1pPr algn="l">
              <a:defRPr sz="1300"/>
            </a:lvl1pPr>
          </a:lstStyle>
          <a:p>
            <a:endParaRPr lang="en-NZ"/>
          </a:p>
        </p:txBody>
      </p:sp>
      <p:sp>
        <p:nvSpPr>
          <p:cNvPr id="7" name="Slide Number Placeholder 6"/>
          <p:cNvSpPr>
            <a:spLocks noGrp="1"/>
          </p:cNvSpPr>
          <p:nvPr>
            <p:ph type="sldNum" sz="quarter" idx="5"/>
          </p:nvPr>
        </p:nvSpPr>
        <p:spPr>
          <a:xfrm>
            <a:off x="4143588" y="9119475"/>
            <a:ext cx="3169919" cy="480060"/>
          </a:xfrm>
          <a:prstGeom prst="rect">
            <a:avLst/>
          </a:prstGeom>
        </p:spPr>
        <p:txBody>
          <a:bodyPr vert="horz" lIns="95690" tIns="47845" rIns="95690" bIns="47845" rtlCol="0" anchor="b"/>
          <a:lstStyle>
            <a:lvl1pPr algn="r">
              <a:defRPr sz="1300"/>
            </a:lvl1pPr>
          </a:lstStyle>
          <a:p>
            <a:fld id="{1B8E7809-7068-4F56-B4E7-3088F3CFD2B1}" type="slidenum">
              <a:rPr lang="en-NZ" smtClean="0"/>
              <a:t>‹#›</a:t>
            </a:fld>
            <a:endParaRPr lang="en-NZ"/>
          </a:p>
        </p:txBody>
      </p:sp>
    </p:spTree>
    <p:extLst>
      <p:ext uri="{BB962C8B-B14F-4D97-AF65-F5344CB8AC3E}">
        <p14:creationId xmlns:p14="http://schemas.microsoft.com/office/powerpoint/2010/main" val="600501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37FC6D-32EA-4554-AA98-F440CB800166}" type="slidenum">
              <a:rPr lang="en-US">
                <a:solidFill>
                  <a:prstClr val="black"/>
                </a:solidFill>
              </a:rPr>
              <a:pPr/>
              <a:t>1</a:t>
            </a:fld>
            <a:endParaRPr lang="en-US" dirty="0">
              <a:solidFill>
                <a:prstClr val="black"/>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880BFB5-6103-4E20-B39F-3413ACC0D885}" type="slidenum">
              <a:rPr lang="en-US" smtClean="0"/>
              <a:pPr/>
              <a:t>10</a:t>
            </a:fld>
            <a:endParaRPr lang="en-US" dirty="0"/>
          </a:p>
        </p:txBody>
      </p:sp>
    </p:spTree>
    <p:extLst>
      <p:ext uri="{BB962C8B-B14F-4D97-AF65-F5344CB8AC3E}">
        <p14:creationId xmlns:p14="http://schemas.microsoft.com/office/powerpoint/2010/main" val="1257011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880BFB5-6103-4E20-B39F-3413ACC0D885}" type="slidenum">
              <a:rPr lang="en-US" smtClean="0"/>
              <a:pPr/>
              <a:t>11</a:t>
            </a:fld>
            <a:endParaRPr lang="en-US" dirty="0"/>
          </a:p>
        </p:txBody>
      </p:sp>
    </p:spTree>
    <p:extLst>
      <p:ext uri="{BB962C8B-B14F-4D97-AF65-F5344CB8AC3E}">
        <p14:creationId xmlns:p14="http://schemas.microsoft.com/office/powerpoint/2010/main" val="4054306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880BFB5-6103-4E20-B39F-3413ACC0D885}" type="slidenum">
              <a:rPr lang="en-US" smtClean="0"/>
              <a:pPr/>
              <a:t>12</a:t>
            </a:fld>
            <a:endParaRPr lang="en-US" dirty="0"/>
          </a:p>
        </p:txBody>
      </p:sp>
    </p:spTree>
    <p:extLst>
      <p:ext uri="{BB962C8B-B14F-4D97-AF65-F5344CB8AC3E}">
        <p14:creationId xmlns:p14="http://schemas.microsoft.com/office/powerpoint/2010/main" val="2471666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880BFB5-6103-4E20-B39F-3413ACC0D885}" type="slidenum">
              <a:rPr lang="en-US" smtClean="0"/>
              <a:pPr/>
              <a:t>13</a:t>
            </a:fld>
            <a:endParaRPr lang="en-US" dirty="0"/>
          </a:p>
        </p:txBody>
      </p:sp>
    </p:spTree>
    <p:extLst>
      <p:ext uri="{BB962C8B-B14F-4D97-AF65-F5344CB8AC3E}">
        <p14:creationId xmlns:p14="http://schemas.microsoft.com/office/powerpoint/2010/main" val="3273662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880BFB5-6103-4E20-B39F-3413ACC0D885}" type="slidenum">
              <a:rPr lang="en-US" smtClean="0"/>
              <a:pPr/>
              <a:t>14</a:t>
            </a:fld>
            <a:endParaRPr lang="en-US" dirty="0"/>
          </a:p>
        </p:txBody>
      </p:sp>
    </p:spTree>
    <p:extLst>
      <p:ext uri="{BB962C8B-B14F-4D97-AF65-F5344CB8AC3E}">
        <p14:creationId xmlns:p14="http://schemas.microsoft.com/office/powerpoint/2010/main" val="3532701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880BFB5-6103-4E20-B39F-3413ACC0D885}" type="slidenum">
              <a:rPr lang="en-US" smtClean="0"/>
              <a:pPr/>
              <a:t>15</a:t>
            </a:fld>
            <a:endParaRPr lang="en-US" dirty="0"/>
          </a:p>
        </p:txBody>
      </p:sp>
    </p:spTree>
    <p:extLst>
      <p:ext uri="{BB962C8B-B14F-4D97-AF65-F5344CB8AC3E}">
        <p14:creationId xmlns:p14="http://schemas.microsoft.com/office/powerpoint/2010/main" val="797372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880BFB5-6103-4E20-B39F-3413ACC0D885}" type="slidenum">
              <a:rPr lang="en-US" smtClean="0"/>
              <a:pPr/>
              <a:t>16</a:t>
            </a:fld>
            <a:endParaRPr lang="en-US" dirty="0"/>
          </a:p>
        </p:txBody>
      </p:sp>
    </p:spTree>
    <p:extLst>
      <p:ext uri="{BB962C8B-B14F-4D97-AF65-F5344CB8AC3E}">
        <p14:creationId xmlns:p14="http://schemas.microsoft.com/office/powerpoint/2010/main" val="1299656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880BFB5-6103-4E20-B39F-3413ACC0D885}" type="slidenum">
              <a:rPr lang="en-US" smtClean="0"/>
              <a:pPr/>
              <a:t>17</a:t>
            </a:fld>
            <a:endParaRPr lang="en-US" dirty="0"/>
          </a:p>
        </p:txBody>
      </p:sp>
    </p:spTree>
    <p:extLst>
      <p:ext uri="{BB962C8B-B14F-4D97-AF65-F5344CB8AC3E}">
        <p14:creationId xmlns:p14="http://schemas.microsoft.com/office/powerpoint/2010/main" val="1792823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880BFB5-6103-4E20-B39F-3413ACC0D885}" type="slidenum">
              <a:rPr lang="en-US" smtClean="0"/>
              <a:pPr/>
              <a:t>18</a:t>
            </a:fld>
            <a:endParaRPr lang="en-US" dirty="0"/>
          </a:p>
        </p:txBody>
      </p:sp>
    </p:spTree>
    <p:extLst>
      <p:ext uri="{BB962C8B-B14F-4D97-AF65-F5344CB8AC3E}">
        <p14:creationId xmlns:p14="http://schemas.microsoft.com/office/powerpoint/2010/main" val="140874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880BFB5-6103-4E20-B39F-3413ACC0D885}" type="slidenum">
              <a:rPr lang="en-US" smtClean="0"/>
              <a:pPr/>
              <a:t>24</a:t>
            </a:fld>
            <a:endParaRPr lang="en-US" dirty="0"/>
          </a:p>
        </p:txBody>
      </p:sp>
    </p:spTree>
    <p:extLst>
      <p:ext uri="{BB962C8B-B14F-4D97-AF65-F5344CB8AC3E}">
        <p14:creationId xmlns:p14="http://schemas.microsoft.com/office/powerpoint/2010/main" val="4259166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37FC6D-32EA-4554-AA98-F440CB800166}" type="slidenum">
              <a:rPr lang="en-US"/>
              <a:pPr/>
              <a:t>2</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A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880BFB5-6103-4E20-B39F-3413ACC0D885}" type="slidenum">
              <a:rPr lang="en-US" smtClean="0"/>
              <a:pPr/>
              <a:t>26</a:t>
            </a:fld>
            <a:endParaRPr lang="en-US" dirty="0"/>
          </a:p>
        </p:txBody>
      </p:sp>
    </p:spTree>
    <p:extLst>
      <p:ext uri="{BB962C8B-B14F-4D97-AF65-F5344CB8AC3E}">
        <p14:creationId xmlns:p14="http://schemas.microsoft.com/office/powerpoint/2010/main" val="2631296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880BFB5-6103-4E20-B39F-3413ACC0D885}" type="slidenum">
              <a:rPr lang="en-US" smtClean="0"/>
              <a:pPr/>
              <a:t>27</a:t>
            </a:fld>
            <a:endParaRPr lang="en-US" dirty="0"/>
          </a:p>
        </p:txBody>
      </p:sp>
    </p:spTree>
    <p:extLst>
      <p:ext uri="{BB962C8B-B14F-4D97-AF65-F5344CB8AC3E}">
        <p14:creationId xmlns:p14="http://schemas.microsoft.com/office/powerpoint/2010/main" val="3840647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880BFB5-6103-4E20-B39F-3413ACC0D885}" type="slidenum">
              <a:rPr lang="en-US" smtClean="0"/>
              <a:pPr/>
              <a:t>28</a:t>
            </a:fld>
            <a:endParaRPr lang="en-US" dirty="0"/>
          </a:p>
        </p:txBody>
      </p:sp>
    </p:spTree>
    <p:extLst>
      <p:ext uri="{BB962C8B-B14F-4D97-AF65-F5344CB8AC3E}">
        <p14:creationId xmlns:p14="http://schemas.microsoft.com/office/powerpoint/2010/main" val="3360854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880BFB5-6103-4E20-B39F-3413ACC0D885}" type="slidenum">
              <a:rPr lang="en-US" smtClean="0"/>
              <a:pPr/>
              <a:t>30</a:t>
            </a:fld>
            <a:endParaRPr lang="en-US" dirty="0"/>
          </a:p>
        </p:txBody>
      </p:sp>
    </p:spTree>
    <p:extLst>
      <p:ext uri="{BB962C8B-B14F-4D97-AF65-F5344CB8AC3E}">
        <p14:creationId xmlns:p14="http://schemas.microsoft.com/office/powerpoint/2010/main" val="1332462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880BFB5-6103-4E20-B39F-3413ACC0D885}" type="slidenum">
              <a:rPr lang="en-US" smtClean="0"/>
              <a:pPr/>
              <a:t>31</a:t>
            </a:fld>
            <a:endParaRPr lang="en-US" dirty="0"/>
          </a:p>
        </p:txBody>
      </p:sp>
    </p:spTree>
    <p:extLst>
      <p:ext uri="{BB962C8B-B14F-4D97-AF65-F5344CB8AC3E}">
        <p14:creationId xmlns:p14="http://schemas.microsoft.com/office/powerpoint/2010/main" val="3234263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880BFB5-6103-4E20-B39F-3413ACC0D885}" type="slidenum">
              <a:rPr lang="en-US" smtClean="0"/>
              <a:pPr/>
              <a:t>32</a:t>
            </a:fld>
            <a:endParaRPr lang="en-US" dirty="0"/>
          </a:p>
        </p:txBody>
      </p:sp>
    </p:spTree>
    <p:extLst>
      <p:ext uri="{BB962C8B-B14F-4D97-AF65-F5344CB8AC3E}">
        <p14:creationId xmlns:p14="http://schemas.microsoft.com/office/powerpoint/2010/main" val="2851654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880BFB5-6103-4E20-B39F-3413ACC0D885}" type="slidenum">
              <a:rPr lang="en-US" smtClean="0"/>
              <a:pPr/>
              <a:t>33</a:t>
            </a:fld>
            <a:endParaRPr lang="en-US" dirty="0"/>
          </a:p>
        </p:txBody>
      </p:sp>
    </p:spTree>
    <p:extLst>
      <p:ext uri="{BB962C8B-B14F-4D97-AF65-F5344CB8AC3E}">
        <p14:creationId xmlns:p14="http://schemas.microsoft.com/office/powerpoint/2010/main" val="1606280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880BFB5-6103-4E20-B39F-3413ACC0D885}" type="slidenum">
              <a:rPr lang="en-US" smtClean="0"/>
              <a:pPr/>
              <a:t>34</a:t>
            </a:fld>
            <a:endParaRPr lang="en-US" dirty="0"/>
          </a:p>
        </p:txBody>
      </p:sp>
    </p:spTree>
    <p:extLst>
      <p:ext uri="{BB962C8B-B14F-4D97-AF65-F5344CB8AC3E}">
        <p14:creationId xmlns:p14="http://schemas.microsoft.com/office/powerpoint/2010/main" val="1798016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880BFB5-6103-4E20-B39F-3413ACC0D885}" type="slidenum">
              <a:rPr lang="en-US" smtClean="0"/>
              <a:pPr/>
              <a:t>36</a:t>
            </a:fld>
            <a:endParaRPr lang="en-US" dirty="0"/>
          </a:p>
        </p:txBody>
      </p:sp>
    </p:spTree>
    <p:extLst>
      <p:ext uri="{BB962C8B-B14F-4D97-AF65-F5344CB8AC3E}">
        <p14:creationId xmlns:p14="http://schemas.microsoft.com/office/powerpoint/2010/main" val="3263116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880BFB5-6103-4E20-B39F-3413ACC0D885}" type="slidenum">
              <a:rPr lang="en-US" smtClean="0"/>
              <a:pPr/>
              <a:t>37</a:t>
            </a:fld>
            <a:endParaRPr lang="en-US" dirty="0"/>
          </a:p>
        </p:txBody>
      </p:sp>
    </p:spTree>
    <p:extLst>
      <p:ext uri="{BB962C8B-B14F-4D97-AF65-F5344CB8AC3E}">
        <p14:creationId xmlns:p14="http://schemas.microsoft.com/office/powerpoint/2010/main" val="2421096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1B8E7809-7068-4F56-B4E7-3088F3CFD2B1}" type="slidenum">
              <a:rPr lang="en-NZ" smtClean="0"/>
              <a:t>3</a:t>
            </a:fld>
            <a:endParaRPr lang="en-NZ"/>
          </a:p>
        </p:txBody>
      </p:sp>
    </p:spTree>
    <p:extLst>
      <p:ext uri="{BB962C8B-B14F-4D97-AF65-F5344CB8AC3E}">
        <p14:creationId xmlns:p14="http://schemas.microsoft.com/office/powerpoint/2010/main" val="617302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880BFB5-6103-4E20-B39F-3413ACC0D885}" type="slidenum">
              <a:rPr lang="en-US" smtClean="0"/>
              <a:pPr/>
              <a:t>38</a:t>
            </a:fld>
            <a:endParaRPr lang="en-US" dirty="0"/>
          </a:p>
        </p:txBody>
      </p:sp>
    </p:spTree>
    <p:extLst>
      <p:ext uri="{BB962C8B-B14F-4D97-AF65-F5344CB8AC3E}">
        <p14:creationId xmlns:p14="http://schemas.microsoft.com/office/powerpoint/2010/main" val="3806258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880BFB5-6103-4E20-B39F-3413ACC0D885}" type="slidenum">
              <a:rPr lang="en-US" smtClean="0"/>
              <a:pPr/>
              <a:t>39</a:t>
            </a:fld>
            <a:endParaRPr lang="en-US" dirty="0"/>
          </a:p>
        </p:txBody>
      </p:sp>
    </p:spTree>
    <p:extLst>
      <p:ext uri="{BB962C8B-B14F-4D97-AF65-F5344CB8AC3E}">
        <p14:creationId xmlns:p14="http://schemas.microsoft.com/office/powerpoint/2010/main" val="3271325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880BFB5-6103-4E20-B39F-3413ACC0D885}" type="slidenum">
              <a:rPr lang="en-US" smtClean="0"/>
              <a:pPr/>
              <a:t>40</a:t>
            </a:fld>
            <a:endParaRPr lang="en-US" dirty="0"/>
          </a:p>
        </p:txBody>
      </p:sp>
    </p:spTree>
    <p:extLst>
      <p:ext uri="{BB962C8B-B14F-4D97-AF65-F5344CB8AC3E}">
        <p14:creationId xmlns:p14="http://schemas.microsoft.com/office/powerpoint/2010/main" val="4127944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0BFB5-6103-4E20-B39F-3413ACC0D885}"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2199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1B8E7809-7068-4F56-B4E7-3088F3CFD2B1}" type="slidenum">
              <a:rPr lang="en-NZ" smtClean="0"/>
              <a:t>42</a:t>
            </a:fld>
            <a:endParaRPr lang="en-NZ"/>
          </a:p>
        </p:txBody>
      </p:sp>
    </p:spTree>
    <p:extLst>
      <p:ext uri="{BB962C8B-B14F-4D97-AF65-F5344CB8AC3E}">
        <p14:creationId xmlns:p14="http://schemas.microsoft.com/office/powerpoint/2010/main" val="617302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37FC6D-32EA-4554-AA98-F440CB800166}" type="slidenum">
              <a:rPr lang="en-US"/>
              <a:pPr/>
              <a:t>43</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1B8E7809-7068-4F56-B4E7-3088F3CFD2B1}" type="slidenum">
              <a:rPr lang="en-NZ" smtClean="0"/>
              <a:t>4</a:t>
            </a:fld>
            <a:endParaRPr lang="en-NZ"/>
          </a:p>
        </p:txBody>
      </p:sp>
    </p:spTree>
    <p:extLst>
      <p:ext uri="{BB962C8B-B14F-4D97-AF65-F5344CB8AC3E}">
        <p14:creationId xmlns:p14="http://schemas.microsoft.com/office/powerpoint/2010/main" val="617302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880BFB5-6103-4E20-B39F-3413ACC0D885}" type="slidenum">
              <a:rPr lang="en-US" smtClean="0"/>
              <a:pPr/>
              <a:t>5</a:t>
            </a:fld>
            <a:endParaRPr lang="en-US" dirty="0"/>
          </a:p>
        </p:txBody>
      </p:sp>
    </p:spTree>
    <p:extLst>
      <p:ext uri="{BB962C8B-B14F-4D97-AF65-F5344CB8AC3E}">
        <p14:creationId xmlns:p14="http://schemas.microsoft.com/office/powerpoint/2010/main" val="632199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880BFB5-6103-4E20-B39F-3413ACC0D885}" type="slidenum">
              <a:rPr lang="en-US" smtClean="0"/>
              <a:pPr/>
              <a:t>6</a:t>
            </a:fld>
            <a:endParaRPr lang="en-US" dirty="0"/>
          </a:p>
        </p:txBody>
      </p:sp>
    </p:spTree>
    <p:extLst>
      <p:ext uri="{BB962C8B-B14F-4D97-AF65-F5344CB8AC3E}">
        <p14:creationId xmlns:p14="http://schemas.microsoft.com/office/powerpoint/2010/main" val="3804430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880BFB5-6103-4E20-B39F-3413ACC0D885}" type="slidenum">
              <a:rPr lang="en-US" smtClean="0"/>
              <a:pPr/>
              <a:t>7</a:t>
            </a:fld>
            <a:endParaRPr lang="en-US" dirty="0"/>
          </a:p>
        </p:txBody>
      </p:sp>
    </p:spTree>
    <p:extLst>
      <p:ext uri="{BB962C8B-B14F-4D97-AF65-F5344CB8AC3E}">
        <p14:creationId xmlns:p14="http://schemas.microsoft.com/office/powerpoint/2010/main" val="159078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880BFB5-6103-4E20-B39F-3413ACC0D885}" type="slidenum">
              <a:rPr lang="en-US" smtClean="0"/>
              <a:pPr/>
              <a:t>8</a:t>
            </a:fld>
            <a:endParaRPr lang="en-US" dirty="0"/>
          </a:p>
        </p:txBody>
      </p:sp>
    </p:spTree>
    <p:extLst>
      <p:ext uri="{BB962C8B-B14F-4D97-AF65-F5344CB8AC3E}">
        <p14:creationId xmlns:p14="http://schemas.microsoft.com/office/powerpoint/2010/main" val="2437310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880BFB5-6103-4E20-B39F-3413ACC0D885}" type="slidenum">
              <a:rPr lang="en-US" smtClean="0"/>
              <a:pPr/>
              <a:t>9</a:t>
            </a:fld>
            <a:endParaRPr lang="en-US" dirty="0"/>
          </a:p>
        </p:txBody>
      </p:sp>
    </p:spTree>
    <p:extLst>
      <p:ext uri="{BB962C8B-B14F-4D97-AF65-F5344CB8AC3E}">
        <p14:creationId xmlns:p14="http://schemas.microsoft.com/office/powerpoint/2010/main" val="1965863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24265" b="16698"/>
          <a:stretch/>
        </p:blipFill>
        <p:spPr>
          <a:xfrm>
            <a:off x="1" y="1827672"/>
            <a:ext cx="9144000" cy="5030330"/>
          </a:xfrm>
          <a:prstGeom prst="rect">
            <a:avLst/>
          </a:prstGeom>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19864" y="269085"/>
            <a:ext cx="3529896" cy="1016421"/>
          </a:xfrm>
          <a:prstGeom prst="rect">
            <a:avLst/>
          </a:prstGeom>
          <a:noFill/>
          <a:ln w="9525">
            <a:noFill/>
            <a:miter lim="800000"/>
            <a:headEnd/>
            <a:tailEnd/>
          </a:ln>
        </p:spPr>
      </p:pic>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35363"/>
          <a:stretch/>
        </p:blipFill>
        <p:spPr>
          <a:xfrm rot="10800000">
            <a:off x="0" y="947627"/>
            <a:ext cx="9144000" cy="5910373"/>
          </a:xfrm>
          <a:prstGeom prst="rect">
            <a:avLst/>
          </a:prstGeom>
        </p:spPr>
      </p:pic>
      <p:sp>
        <p:nvSpPr>
          <p:cNvPr id="12309" name="Text Box 21"/>
          <p:cNvSpPr txBox="1">
            <a:spLocks noChangeArrowheads="1"/>
          </p:cNvSpPr>
          <p:nvPr/>
        </p:nvSpPr>
        <p:spPr bwMode="auto">
          <a:xfrm>
            <a:off x="4572000" y="1374775"/>
            <a:ext cx="4572000" cy="914400"/>
          </a:xfrm>
          <a:prstGeom prst="rect">
            <a:avLst/>
          </a:prstGeom>
          <a:noFill/>
          <a:ln w="9525">
            <a:noFill/>
            <a:miter lim="800000"/>
            <a:headEnd/>
            <a:tailEnd/>
          </a:ln>
          <a:effectLst/>
        </p:spPr>
        <p:txBody>
          <a:bodyPr>
            <a:spAutoFit/>
          </a:bodyPr>
          <a:lstStyle/>
          <a:p>
            <a:pPr marL="354013" indent="-354013">
              <a:spcBef>
                <a:spcPct val="50000"/>
              </a:spcBef>
            </a:pPr>
            <a:endParaRPr lang="en-US" dirty="0">
              <a:solidFill>
                <a:schemeClr val="bg1"/>
              </a:solidFill>
            </a:endParaRPr>
          </a:p>
          <a:p>
            <a:pPr marL="354013" indent="-354013">
              <a:spcBef>
                <a:spcPct val="50000"/>
              </a:spcBef>
            </a:pPr>
            <a:endParaRPr lang="en-US" sz="2400" dirty="0">
              <a:solidFill>
                <a:schemeClr val="bg1"/>
              </a:solidFill>
            </a:endParaRPr>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858001" y="6103261"/>
            <a:ext cx="2178988" cy="626583"/>
          </a:xfrm>
          <a:prstGeom prst="rect">
            <a:avLst/>
          </a:prstGeom>
          <a:noFill/>
          <a:ln w="9525">
            <a:noFill/>
            <a:miter lim="800000"/>
            <a:headEnd/>
            <a:tailEnd/>
          </a:ln>
        </p:spPr>
      </p:pic>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103D79-8DE5-43D4-A6DB-5B6BBC566DB5}" type="datetimeFigureOut">
              <a:rPr lang="en-NZ" smtClean="0"/>
              <a:t>19/03/2020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134D234-07F1-4269-854E-E14330E859D9}" type="slidenum">
              <a:rPr lang="en-NZ" smtClean="0"/>
              <a:t>‹#›</a:t>
            </a:fld>
            <a:endParaRPr lang="en-NZ"/>
          </a:p>
        </p:txBody>
      </p:sp>
    </p:spTree>
    <p:extLst>
      <p:ext uri="{BB962C8B-B14F-4D97-AF65-F5344CB8AC3E}">
        <p14:creationId xmlns:p14="http://schemas.microsoft.com/office/powerpoint/2010/main" val="4242491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0CC8B-B761-467F-B37E-E74AD7E5843A}" type="datetimeFigureOut">
              <a:rPr lang="en-NZ" smtClean="0"/>
              <a:t>19/03/2020</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05510-6DCC-48BD-AD53-7B4653543C19}" type="slidenum">
              <a:rPr lang="en-NZ" smtClean="0"/>
              <a:t>‹#›</a:t>
            </a:fld>
            <a:endParaRPr lang="en-NZ"/>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t="35363"/>
          <a:stretch/>
        </p:blipFill>
        <p:spPr>
          <a:xfrm rot="10800000">
            <a:off x="0" y="947627"/>
            <a:ext cx="9144000" cy="5910373"/>
          </a:xfrm>
          <a:prstGeom prst="rect">
            <a:avLst/>
          </a:prstGeom>
        </p:spPr>
      </p:pic>
      <p:sp>
        <p:nvSpPr>
          <p:cNvPr id="2" name="Title Placeholder 1"/>
          <p:cNvSpPr>
            <a:spLocks noGrp="1"/>
          </p:cNvSpPr>
          <p:nvPr>
            <p:ph type="title"/>
          </p:nvPr>
        </p:nvSpPr>
        <p:spPr>
          <a:xfrm>
            <a:off x="230832" y="332656"/>
            <a:ext cx="7122468" cy="574675"/>
          </a:xfrm>
          <a:prstGeom prst="rect">
            <a:avLst/>
          </a:prstGeom>
        </p:spPr>
        <p:txBody>
          <a:bodyPr vert="horz" lIns="91440" tIns="45720" rIns="91440" bIns="45720" rtlCol="0" anchor="ctr">
            <a:noAutofit/>
          </a:bodyPr>
          <a:lstStyle/>
          <a:p>
            <a:r>
              <a:rPr lang="en-US" dirty="0"/>
              <a:t>Click to edit Master title style</a:t>
            </a:r>
            <a:endParaRPr lang="en-NZ" dirty="0"/>
          </a:p>
        </p:txBody>
      </p:sp>
      <p:sp>
        <p:nvSpPr>
          <p:cNvPr id="3" name="Text Placeholder 2"/>
          <p:cNvSpPr>
            <a:spLocks noGrp="1"/>
          </p:cNvSpPr>
          <p:nvPr>
            <p:ph type="body" idx="1"/>
          </p:nvPr>
        </p:nvSpPr>
        <p:spPr>
          <a:xfrm>
            <a:off x="341644" y="1196752"/>
            <a:ext cx="7928149" cy="4495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126064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4D234-07F1-4269-854E-E14330E859D9}" type="slidenum">
              <a:rPr lang="en-NZ" smtClean="0"/>
              <a:t>‹#›</a:t>
            </a:fld>
            <a:endParaRPr lang="en-NZ"/>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58001" y="6103261"/>
            <a:ext cx="2178988" cy="626583"/>
          </a:xfrm>
          <a:prstGeom prst="rect">
            <a:avLst/>
          </a:prstGeom>
          <a:noFill/>
          <a:ln w="9525">
            <a:noFill/>
            <a:miter lim="800000"/>
            <a:headEnd/>
            <a:tailEnd/>
          </a:ln>
        </p:spPr>
      </p:pic>
    </p:spTree>
    <p:extLst>
      <p:ext uri="{BB962C8B-B14F-4D97-AF65-F5344CB8AC3E}">
        <p14:creationId xmlns:p14="http://schemas.microsoft.com/office/powerpoint/2010/main" val="2159158081"/>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spcBef>
          <a:spcPct val="0"/>
        </a:spcBef>
        <a:buNone/>
        <a:defRPr sz="4000" b="1" kern="1200">
          <a:solidFill>
            <a:srgbClr val="F68B1F"/>
          </a:solidFill>
          <a:latin typeface="+mj-lt"/>
          <a:ea typeface="+mj-ea"/>
          <a:cs typeface="+mj-cs"/>
        </a:defRPr>
      </a:lvl1pPr>
    </p:titleStyle>
    <p:bodyStyle>
      <a:lvl1pPr marL="0" indent="0" algn="l" defTabSz="914400" rtl="0" eaLnBrk="1" latinLnBrk="0" hangingPunct="1">
        <a:spcBef>
          <a:spcPct val="20000"/>
        </a:spcBef>
        <a:buFontTx/>
        <a:buNone/>
        <a:defRPr sz="3000" kern="1200">
          <a:solidFill>
            <a:schemeClr val="tx1"/>
          </a:solidFill>
          <a:latin typeface="+mn-lt"/>
          <a:ea typeface="+mn-ea"/>
          <a:cs typeface="+mn-cs"/>
        </a:defRPr>
      </a:lvl1pPr>
      <a:lvl2pPr marL="0" indent="-324000" algn="l" defTabSz="914400" rtl="0" eaLnBrk="1" latinLnBrk="0" hangingPunct="1">
        <a:spcBef>
          <a:spcPct val="20000"/>
        </a:spcBef>
        <a:buClr>
          <a:srgbClr val="F68B1F"/>
        </a:buClr>
        <a:buFont typeface="Symbol" pitchFamily="18" charset="2"/>
        <a:buChar char="·"/>
        <a:defRPr sz="2800" kern="1200">
          <a:solidFill>
            <a:schemeClr val="tx1"/>
          </a:solidFill>
          <a:latin typeface="+mn-lt"/>
          <a:ea typeface="+mn-ea"/>
          <a:cs typeface="+mn-cs"/>
        </a:defRPr>
      </a:lvl2pPr>
      <a:lvl3pPr marL="648000" indent="-288000" algn="l" defTabSz="914400" rtl="0" eaLnBrk="1" latinLnBrk="0" hangingPunct="1">
        <a:spcBef>
          <a:spcPct val="20000"/>
        </a:spcBef>
        <a:buClr>
          <a:srgbClr val="F68B1F"/>
        </a:buClr>
        <a:buFont typeface="Symbol" pitchFamily="18" charset="2"/>
        <a:buChar char=""/>
        <a:defRPr sz="2400" kern="1200">
          <a:solidFill>
            <a:schemeClr val="tx1"/>
          </a:solidFill>
          <a:latin typeface="+mn-lt"/>
          <a:ea typeface="+mn-ea"/>
          <a:cs typeface="+mn-cs"/>
        </a:defRPr>
      </a:lvl3pPr>
      <a:lvl4pPr marL="936000" indent="-252000" algn="l" defTabSz="914400" rtl="0" eaLnBrk="1" latinLnBrk="0" hangingPunct="1">
        <a:spcBef>
          <a:spcPct val="20000"/>
        </a:spcBef>
        <a:buClr>
          <a:srgbClr val="F68B1F"/>
        </a:buClr>
        <a:buFont typeface="Wingdings" pitchFamily="2" charset="2"/>
        <a:buChar char="Ø"/>
        <a:defRPr sz="2000" kern="1200">
          <a:solidFill>
            <a:schemeClr val="tx1"/>
          </a:solidFill>
          <a:latin typeface="+mn-lt"/>
          <a:ea typeface="+mn-ea"/>
          <a:cs typeface="+mn-cs"/>
        </a:defRPr>
      </a:lvl4pPr>
      <a:lvl5pPr marL="1188000" indent="-228600" algn="l" defTabSz="914400" rtl="0" eaLnBrk="1" latinLnBrk="0" hangingPunct="1">
        <a:spcBef>
          <a:spcPct val="20000"/>
        </a:spcBef>
        <a:buClr>
          <a:srgbClr val="F68B1F"/>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9832" y="1124744"/>
            <a:ext cx="3384376" cy="369332"/>
          </a:xfrm>
          <a:prstGeom prst="rect">
            <a:avLst/>
          </a:prstGeom>
          <a:noFill/>
        </p:spPr>
        <p:txBody>
          <a:bodyPr wrap="square" rtlCol="0">
            <a:spAutoFit/>
          </a:bodyPr>
          <a:lstStyle/>
          <a:p>
            <a:endParaRPr lang="en-NZ" dirty="0">
              <a:solidFill>
                <a:prstClr val="black"/>
              </a:solidFill>
            </a:endParaRP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b="75054"/>
          <a:stretch/>
        </p:blipFill>
        <p:spPr>
          <a:xfrm>
            <a:off x="-985" y="1494076"/>
            <a:ext cx="9160231" cy="3231068"/>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44356" b="51486"/>
          <a:stretch/>
        </p:blipFill>
        <p:spPr>
          <a:xfrm>
            <a:off x="-80636" y="4941168"/>
            <a:ext cx="9292322" cy="546368"/>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t="71341" b="24765"/>
          <a:stretch/>
        </p:blipFill>
        <p:spPr>
          <a:xfrm>
            <a:off x="-60154" y="5661248"/>
            <a:ext cx="9268550" cy="510370"/>
          </a:xfrm>
          <a:prstGeom prst="rect">
            <a:avLst/>
          </a:prstGeom>
        </p:spPr>
      </p:pic>
      <p:sp>
        <p:nvSpPr>
          <p:cNvPr id="8" name="TextBox 7"/>
          <p:cNvSpPr txBox="1"/>
          <p:nvPr/>
        </p:nvSpPr>
        <p:spPr>
          <a:xfrm>
            <a:off x="0" y="6358441"/>
            <a:ext cx="9144000" cy="461665"/>
          </a:xfrm>
          <a:prstGeom prst="rect">
            <a:avLst/>
          </a:prstGeom>
          <a:solidFill>
            <a:srgbClr val="FCB536"/>
          </a:solidFill>
          <a:ln>
            <a:noFill/>
          </a:ln>
        </p:spPr>
        <p:txBody>
          <a:bodyPr wrap="square" rtlCol="0" anchor="ctr">
            <a:spAutoFit/>
          </a:bodyPr>
          <a:lstStyle/>
          <a:p>
            <a:pPr algn="ctr">
              <a:spcBef>
                <a:spcPts val="600"/>
              </a:spcBef>
              <a:spcAft>
                <a:spcPts val="600"/>
              </a:spcAft>
            </a:pPr>
            <a:r>
              <a:rPr lang="en-NZ" sz="2400" b="1" dirty="0">
                <a:solidFill>
                  <a:prstClr val="black"/>
                </a:solidFill>
                <a:ea typeface="Arial Unicode MS" pitchFamily="34" charset="-128"/>
                <a:cs typeface="Gotham Book" pitchFamily="50" charset="0"/>
              </a:rPr>
              <a:t>Check it out by logging in at: </a:t>
            </a:r>
            <a:r>
              <a:rPr lang="en-NZ" sz="2400" dirty="0">
                <a:solidFill>
                  <a:prstClr val="black"/>
                </a:solidFill>
                <a:ea typeface="Arial Unicode MS" pitchFamily="34" charset="-128"/>
                <a:cs typeface="Gotham Book" pitchFamily="50" charset="0"/>
              </a:rPr>
              <a:t>www.lawyerseducation.co.nz</a:t>
            </a:r>
          </a:p>
        </p:txBody>
      </p:sp>
    </p:spTree>
    <p:extLst>
      <p:ext uri="{BB962C8B-B14F-4D97-AF65-F5344CB8AC3E}">
        <p14:creationId xmlns:p14="http://schemas.microsoft.com/office/powerpoint/2010/main" val="1408126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3838" y="332656"/>
            <a:ext cx="7129462" cy="574675"/>
          </a:xfrm>
        </p:spPr>
        <p:txBody>
          <a:bodyPr>
            <a:noAutofit/>
          </a:bodyPr>
          <a:lstStyle/>
          <a:p>
            <a:pPr algn="l"/>
            <a:r>
              <a:rPr lang="en-US" sz="4000" b="1" dirty="0">
                <a:solidFill>
                  <a:srgbClr val="F68B1F"/>
                </a:solidFill>
                <a:latin typeface="+mn-lt"/>
                <a:cs typeface="Arial" pitchFamily="34" charset="0"/>
              </a:rPr>
              <a:t>Interpretation of contracts</a:t>
            </a:r>
            <a:endParaRPr lang="en-NZ" sz="4000" b="1" dirty="0">
              <a:solidFill>
                <a:srgbClr val="F68B1F"/>
              </a:solidFill>
              <a:latin typeface="+mn-lt"/>
              <a:cs typeface="Arial" pitchFamily="34" charset="0"/>
            </a:endParaRPr>
          </a:p>
        </p:txBody>
      </p:sp>
      <p:sp>
        <p:nvSpPr>
          <p:cNvPr id="6" name="Rectangle 3"/>
          <p:cNvSpPr txBox="1">
            <a:spLocks noChangeArrowheads="1"/>
          </p:cNvSpPr>
          <p:nvPr/>
        </p:nvSpPr>
        <p:spPr>
          <a:xfrm>
            <a:off x="336375" y="1196752"/>
            <a:ext cx="8484097"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68B1F"/>
              </a:buClr>
              <a:buSzPct val="120000"/>
            </a:pPr>
            <a:r>
              <a:rPr lang="en-US" sz="2800" dirty="0">
                <a:cs typeface="Arial" pitchFamily="34" charset="0"/>
              </a:rPr>
              <a:t>Has been a swinging pendulum – much written and said</a:t>
            </a:r>
          </a:p>
          <a:p>
            <a:pPr>
              <a:buClr>
                <a:srgbClr val="F68B1F"/>
              </a:buClr>
              <a:buSzPct val="120000"/>
            </a:pPr>
            <a:r>
              <a:rPr lang="en-US" sz="2800" dirty="0">
                <a:cs typeface="Arial" pitchFamily="34" charset="0"/>
              </a:rPr>
              <a:t>But principles in fact </a:t>
            </a:r>
            <a:r>
              <a:rPr lang="en-US" sz="2800">
                <a:cs typeface="Arial" pitchFamily="34" charset="0"/>
              </a:rPr>
              <a:t>relatively constant – </a:t>
            </a:r>
            <a:r>
              <a:rPr lang="en-US" sz="2800" dirty="0">
                <a:cs typeface="Arial" pitchFamily="34" charset="0"/>
              </a:rPr>
              <a:t>question of emphasis</a:t>
            </a:r>
          </a:p>
          <a:p>
            <a:pPr>
              <a:buClr>
                <a:srgbClr val="F68B1F"/>
              </a:buClr>
              <a:buSzPct val="120000"/>
            </a:pPr>
            <a:r>
              <a:rPr lang="en-US" sz="2800" dirty="0">
                <a:cs typeface="Arial" pitchFamily="34" charset="0"/>
              </a:rPr>
              <a:t>Earlier reviews cases UK and New Zealand in which courts have underlined finding meaning of written contract at heart of exercise</a:t>
            </a:r>
          </a:p>
          <a:p>
            <a:pPr>
              <a:buClr>
                <a:srgbClr val="F68B1F"/>
              </a:buClr>
              <a:buSzPct val="120000"/>
            </a:pPr>
            <a:r>
              <a:rPr lang="en-US" sz="2800" dirty="0">
                <a:cs typeface="Arial" pitchFamily="34" charset="0"/>
              </a:rPr>
              <a:t>But note the New Zealand approach to background is broad – general principles from</a:t>
            </a:r>
            <a:r>
              <a:rPr lang="en-US" sz="2800" i="1" dirty="0">
                <a:cs typeface="Arial" pitchFamily="34" charset="0"/>
              </a:rPr>
              <a:t> ICS </a:t>
            </a:r>
            <a:r>
              <a:rPr lang="en-US" sz="2800" dirty="0">
                <a:cs typeface="Arial" pitchFamily="34" charset="0"/>
              </a:rPr>
              <a:t>without the UK policy limits on background and on subsequent conduct</a:t>
            </a:r>
          </a:p>
          <a:p>
            <a:pPr marL="457200" lvl="1" indent="0">
              <a:buClr>
                <a:srgbClr val="8BB43F"/>
              </a:buClr>
              <a:buNone/>
            </a:pPr>
            <a:endParaRPr lang="en-GB" sz="2400" dirty="0">
              <a:cs typeface="Arial" pitchFamily="34" charset="0"/>
            </a:endParaRPr>
          </a:p>
        </p:txBody>
      </p:sp>
    </p:spTree>
    <p:extLst>
      <p:ext uri="{BB962C8B-B14F-4D97-AF65-F5344CB8AC3E}">
        <p14:creationId xmlns:p14="http://schemas.microsoft.com/office/powerpoint/2010/main" val="1191587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6375" y="1196752"/>
            <a:ext cx="8052049"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68B1F"/>
              </a:buClr>
              <a:buSzPct val="120000"/>
            </a:pPr>
            <a:r>
              <a:rPr lang="en-US" sz="2800" i="1" dirty="0">
                <a:cs typeface="Arial" pitchFamily="34" charset="0"/>
              </a:rPr>
              <a:t>The Malthouse Limited v </a:t>
            </a:r>
            <a:r>
              <a:rPr lang="en-US" sz="2800" i="1" dirty="0" err="1">
                <a:cs typeface="Arial" pitchFamily="34" charset="0"/>
              </a:rPr>
              <a:t>Rangatira</a:t>
            </a:r>
            <a:r>
              <a:rPr lang="en-US" sz="2800" i="1" dirty="0">
                <a:cs typeface="Arial" pitchFamily="34" charset="0"/>
              </a:rPr>
              <a:t> Limited CA</a:t>
            </a:r>
          </a:p>
          <a:p>
            <a:pPr>
              <a:buClr>
                <a:srgbClr val="F68B1F"/>
              </a:buClr>
              <a:buSzPct val="120000"/>
            </a:pPr>
            <a:r>
              <a:rPr lang="en-US" sz="2800" dirty="0">
                <a:cs typeface="Arial" pitchFamily="34" charset="0"/>
              </a:rPr>
              <a:t>Construction of commercial contract</a:t>
            </a:r>
          </a:p>
          <a:p>
            <a:pPr marL="539750" indent="0" defTabSz="887413">
              <a:buClr>
                <a:srgbClr val="F68B1F"/>
              </a:buClr>
              <a:buSzPct val="120000"/>
              <a:buNone/>
            </a:pPr>
            <a:r>
              <a:rPr lang="en-US" sz="2600" dirty="0">
                <a:cs typeface="Arial" pitchFamily="34" charset="0"/>
              </a:rPr>
              <a:t>Clause 9.8</a:t>
            </a:r>
          </a:p>
          <a:p>
            <a:pPr marL="539750" indent="0" defTabSz="887413">
              <a:buClr>
                <a:srgbClr val="F68B1F"/>
              </a:buClr>
              <a:buSzPct val="120000"/>
              <a:buNone/>
            </a:pPr>
            <a:r>
              <a:rPr lang="en-US" sz="2600" dirty="0">
                <a:cs typeface="Arial" pitchFamily="34" charset="0"/>
              </a:rPr>
              <a:t>9.8 Exit event: If any Exit event occurs which actually or by implication values the Business or the Company at greater than $12,000,000, then the Contingent Payments shall become immediately due and payable</a:t>
            </a:r>
          </a:p>
          <a:p>
            <a:pPr>
              <a:buClr>
                <a:srgbClr val="F68B1F"/>
              </a:buClr>
              <a:buSzPct val="120000"/>
            </a:pPr>
            <a:endParaRPr lang="en-US" sz="2800" dirty="0">
              <a:cs typeface="Arial" pitchFamily="34" charset="0"/>
            </a:endParaRPr>
          </a:p>
        </p:txBody>
      </p:sp>
      <p:sp>
        <p:nvSpPr>
          <p:cNvPr id="4" name="Title 1">
            <a:extLst>
              <a:ext uri="{FF2B5EF4-FFF2-40B4-BE49-F238E27FC236}">
                <a16:creationId xmlns:a16="http://schemas.microsoft.com/office/drawing/2014/main" id="{557A3343-B1D1-4006-8C73-788E6FBB71C6}"/>
              </a:ext>
            </a:extLst>
          </p:cNvPr>
          <p:cNvSpPr txBox="1">
            <a:spLocks/>
          </p:cNvSpPr>
          <p:nvPr/>
        </p:nvSpPr>
        <p:spPr>
          <a:xfrm>
            <a:off x="223838" y="332656"/>
            <a:ext cx="8668642" cy="574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F68B1F"/>
                </a:solidFill>
                <a:latin typeface="+mn-lt"/>
                <a:cs typeface="Arial" pitchFamily="34" charset="0"/>
              </a:rPr>
              <a:t>Interpretation of contracts 		</a:t>
            </a:r>
            <a:r>
              <a:rPr lang="en-US" sz="2800" b="1" dirty="0">
                <a:solidFill>
                  <a:srgbClr val="F68B1F"/>
                </a:solidFill>
                <a:latin typeface="+mn-lt"/>
                <a:cs typeface="Arial" pitchFamily="34" charset="0"/>
              </a:rPr>
              <a:t>cont’d</a:t>
            </a:r>
            <a:endParaRPr lang="en-NZ" sz="2800" b="1" dirty="0">
              <a:solidFill>
                <a:srgbClr val="F68B1F"/>
              </a:solidFill>
              <a:latin typeface="+mn-lt"/>
              <a:cs typeface="Arial" pitchFamily="34" charset="0"/>
            </a:endParaRPr>
          </a:p>
        </p:txBody>
      </p:sp>
    </p:spTree>
    <p:extLst>
      <p:ext uri="{BB962C8B-B14F-4D97-AF65-F5344CB8AC3E}">
        <p14:creationId xmlns:p14="http://schemas.microsoft.com/office/powerpoint/2010/main" val="2592639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6375" y="1196752"/>
            <a:ext cx="8556105"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68B1F"/>
              </a:buClr>
              <a:buSzPct val="120000"/>
            </a:pPr>
            <a:r>
              <a:rPr lang="en-US" sz="2800" dirty="0">
                <a:cs typeface="Arial" pitchFamily="34" charset="0"/>
              </a:rPr>
              <a:t>Clear terms – High Court finds time limited as a result of pre-contract dealings</a:t>
            </a:r>
          </a:p>
          <a:p>
            <a:pPr>
              <a:buClr>
                <a:srgbClr val="F68B1F"/>
              </a:buClr>
              <a:buSzPct val="120000"/>
            </a:pPr>
            <a:r>
              <a:rPr lang="en-US" sz="2800" dirty="0">
                <a:cs typeface="Arial" pitchFamily="34" charset="0"/>
              </a:rPr>
              <a:t>CA reverses – NZ law well – settled </a:t>
            </a:r>
            <a:r>
              <a:rPr lang="en-US" sz="2800" i="1" dirty="0">
                <a:cs typeface="Arial" pitchFamily="34" charset="0"/>
              </a:rPr>
              <a:t>Firm P1 </a:t>
            </a:r>
            <a:r>
              <a:rPr lang="en-US" sz="2800" dirty="0">
                <a:cs typeface="Arial" pitchFamily="34" charset="0"/>
              </a:rPr>
              <a:t>and </a:t>
            </a:r>
            <a:r>
              <a:rPr lang="en-US" sz="2800" i="1" dirty="0">
                <a:cs typeface="Arial" pitchFamily="34" charset="0"/>
              </a:rPr>
              <a:t>Vector</a:t>
            </a:r>
            <a:r>
              <a:rPr lang="en-US" sz="2800" dirty="0">
                <a:cs typeface="Arial" pitchFamily="34" charset="0"/>
              </a:rPr>
              <a:t> – negotiations could not support the judge’s conclusion </a:t>
            </a:r>
          </a:p>
          <a:p>
            <a:pPr>
              <a:buClr>
                <a:srgbClr val="F68B1F"/>
              </a:buClr>
              <a:buSzPct val="120000"/>
            </a:pPr>
            <a:r>
              <a:rPr lang="en-US" sz="2800" dirty="0">
                <a:cs typeface="Arial" pitchFamily="34" charset="0"/>
              </a:rPr>
              <a:t>No basis to depart from natural ordinary meaning of contract</a:t>
            </a:r>
          </a:p>
          <a:p>
            <a:pPr marL="0" indent="0">
              <a:buClr>
                <a:srgbClr val="F68B1F"/>
              </a:buClr>
              <a:buSzPct val="120000"/>
              <a:buNone/>
            </a:pPr>
            <a:endParaRPr lang="en-US" sz="2800" dirty="0">
              <a:cs typeface="Arial" pitchFamily="34" charset="0"/>
            </a:endParaRPr>
          </a:p>
        </p:txBody>
      </p:sp>
      <p:sp>
        <p:nvSpPr>
          <p:cNvPr id="4" name="Title 1">
            <a:extLst>
              <a:ext uri="{FF2B5EF4-FFF2-40B4-BE49-F238E27FC236}">
                <a16:creationId xmlns:a16="http://schemas.microsoft.com/office/drawing/2014/main" id="{557A3343-B1D1-4006-8C73-788E6FBB71C6}"/>
              </a:ext>
            </a:extLst>
          </p:cNvPr>
          <p:cNvSpPr txBox="1">
            <a:spLocks/>
          </p:cNvSpPr>
          <p:nvPr/>
        </p:nvSpPr>
        <p:spPr>
          <a:xfrm>
            <a:off x="223838" y="332656"/>
            <a:ext cx="8668642" cy="574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F68B1F"/>
                </a:solidFill>
                <a:latin typeface="+mn-lt"/>
                <a:cs typeface="Arial" pitchFamily="34" charset="0"/>
              </a:rPr>
              <a:t>Interpretation of contracts 		</a:t>
            </a:r>
            <a:r>
              <a:rPr lang="en-US" sz="2800" b="1" dirty="0">
                <a:solidFill>
                  <a:srgbClr val="F68B1F"/>
                </a:solidFill>
                <a:latin typeface="+mn-lt"/>
                <a:cs typeface="Arial" pitchFamily="34" charset="0"/>
              </a:rPr>
              <a:t>cont’d</a:t>
            </a:r>
            <a:endParaRPr lang="en-NZ" sz="2800" b="1" dirty="0">
              <a:solidFill>
                <a:srgbClr val="F68B1F"/>
              </a:solidFill>
              <a:latin typeface="+mn-lt"/>
              <a:cs typeface="Arial" pitchFamily="34" charset="0"/>
            </a:endParaRPr>
          </a:p>
        </p:txBody>
      </p:sp>
    </p:spTree>
    <p:extLst>
      <p:ext uri="{BB962C8B-B14F-4D97-AF65-F5344CB8AC3E}">
        <p14:creationId xmlns:p14="http://schemas.microsoft.com/office/powerpoint/2010/main" val="1030818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6375" y="1196752"/>
            <a:ext cx="8668642"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68B1F"/>
              </a:buClr>
              <a:buSzPct val="120000"/>
            </a:pPr>
            <a:r>
              <a:rPr lang="en-US" sz="2800" i="1" dirty="0" err="1">
                <a:cs typeface="Arial" pitchFamily="34" charset="0"/>
              </a:rPr>
              <a:t>Weta</a:t>
            </a:r>
            <a:r>
              <a:rPr lang="en-US" sz="2800" i="1" dirty="0">
                <a:cs typeface="Arial" pitchFamily="34" charset="0"/>
              </a:rPr>
              <a:t> Estate Limited v Savvy Vineyards  CA</a:t>
            </a:r>
          </a:p>
          <a:p>
            <a:pPr>
              <a:buClr>
                <a:srgbClr val="F68B1F"/>
              </a:buClr>
              <a:buSzPct val="120000"/>
            </a:pPr>
            <a:r>
              <a:rPr lang="en-US" sz="2800" dirty="0">
                <a:cs typeface="Arial" pitchFamily="34" charset="0"/>
              </a:rPr>
              <a:t>Option in grape supply contract</a:t>
            </a:r>
          </a:p>
          <a:p>
            <a:pPr marL="0" indent="0">
              <a:buNone/>
            </a:pPr>
            <a:endParaRPr lang="en-NZ" sz="500" dirty="0"/>
          </a:p>
          <a:p>
            <a:pPr marL="539750" indent="0">
              <a:buNone/>
            </a:pPr>
            <a:r>
              <a:rPr lang="en-NZ" sz="2000" dirty="0"/>
              <a:t>2. SUPPLY OF GRAPES</a:t>
            </a:r>
            <a:endParaRPr lang="en-GB" sz="2000" dirty="0"/>
          </a:p>
          <a:p>
            <a:pPr marL="539750" indent="0">
              <a:buNone/>
            </a:pPr>
            <a:r>
              <a:rPr lang="en-NZ" sz="2000" dirty="0"/>
              <a:t>...</a:t>
            </a:r>
            <a:endParaRPr lang="en-GB" sz="2000" dirty="0"/>
          </a:p>
          <a:p>
            <a:pPr marL="539750" indent="0">
              <a:buNone/>
            </a:pPr>
            <a:r>
              <a:rPr lang="en-NZ" sz="2000" dirty="0"/>
              <a:t>2.2 The Grower hereby grants to the Buyer a right of first refusal to purchase the entire crop of Grapes grown on each of the Blocks. Such right of first refusal shall be deemed to be effective on the Commencement Date and to be repeated on each third anniversary of the Commencement Date provided that if the Buyer does not exercise the right of first refusal in respect of any Block for 2 consecutive periods of 3 years the right of first refusal shall be deemed to have lapsed. If the Buyer elects to purchase part of the crop of Grapes only then the Buyer must at the time of giving notice as provided in this agreement specify the specific Block or Blocks in respect of which the Buyer wishes to purchase Grapes. The Buyer must purchase all Grapes from any such Block or Blocks specified for the remainder of </a:t>
            </a:r>
            <a:br>
              <a:rPr lang="en-NZ" sz="2000" dirty="0"/>
            </a:br>
            <a:r>
              <a:rPr lang="en-NZ" sz="2000" dirty="0"/>
              <a:t>the term of this agreement.</a:t>
            </a:r>
            <a:endParaRPr lang="en-GB" sz="2000" dirty="0"/>
          </a:p>
          <a:p>
            <a:pPr>
              <a:buClr>
                <a:srgbClr val="F68B1F"/>
              </a:buClr>
              <a:buSzPct val="120000"/>
            </a:pPr>
            <a:endParaRPr lang="en-US" sz="2800" dirty="0">
              <a:cs typeface="Arial" pitchFamily="34" charset="0"/>
            </a:endParaRPr>
          </a:p>
        </p:txBody>
      </p:sp>
      <p:sp>
        <p:nvSpPr>
          <p:cNvPr id="4" name="Title 1">
            <a:extLst>
              <a:ext uri="{FF2B5EF4-FFF2-40B4-BE49-F238E27FC236}">
                <a16:creationId xmlns:a16="http://schemas.microsoft.com/office/drawing/2014/main" id="{80C12E4C-2E18-4711-94CE-D17D01D6F041}"/>
              </a:ext>
            </a:extLst>
          </p:cNvPr>
          <p:cNvSpPr txBox="1">
            <a:spLocks/>
          </p:cNvSpPr>
          <p:nvPr/>
        </p:nvSpPr>
        <p:spPr>
          <a:xfrm>
            <a:off x="223838" y="332656"/>
            <a:ext cx="8668642" cy="574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F68B1F"/>
                </a:solidFill>
                <a:latin typeface="+mn-lt"/>
                <a:cs typeface="Arial" pitchFamily="34" charset="0"/>
              </a:rPr>
              <a:t>Interpretation of contracts 		</a:t>
            </a:r>
            <a:r>
              <a:rPr lang="en-US" sz="2800" b="1" dirty="0">
                <a:solidFill>
                  <a:srgbClr val="F68B1F"/>
                </a:solidFill>
                <a:latin typeface="+mn-lt"/>
                <a:cs typeface="Arial" pitchFamily="34" charset="0"/>
              </a:rPr>
              <a:t>cont’d</a:t>
            </a:r>
            <a:endParaRPr lang="en-NZ" sz="2800" b="1" dirty="0">
              <a:solidFill>
                <a:srgbClr val="F68B1F"/>
              </a:solidFill>
              <a:latin typeface="+mn-lt"/>
              <a:cs typeface="Arial" pitchFamily="34" charset="0"/>
            </a:endParaRPr>
          </a:p>
        </p:txBody>
      </p:sp>
    </p:spTree>
    <p:extLst>
      <p:ext uri="{BB962C8B-B14F-4D97-AF65-F5344CB8AC3E}">
        <p14:creationId xmlns:p14="http://schemas.microsoft.com/office/powerpoint/2010/main" val="149257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6375" y="1196752"/>
            <a:ext cx="8340081"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NZ" sz="2400" dirty="0"/>
              <a:t>2. SUPPLY OF GRAPES</a:t>
            </a:r>
            <a:endParaRPr lang="en-GB" sz="2400" dirty="0"/>
          </a:p>
          <a:p>
            <a:pPr marL="0" indent="0">
              <a:buNone/>
            </a:pPr>
            <a:r>
              <a:rPr lang="en-NZ" sz="2400" dirty="0"/>
              <a:t>…</a:t>
            </a:r>
          </a:p>
          <a:p>
            <a:pPr marL="0" indent="0">
              <a:buNone/>
            </a:pPr>
            <a:r>
              <a:rPr lang="en-NZ" sz="2400" dirty="0"/>
              <a:t>2.4 Should the Buyer wish to exercise its right of purchase pursuant to this Agreement it shall give written notice of that exercise in the manner hereinbefore specified at any time prior to the Commencement Date or such other date the right of first refusal is to be exercised. Once notice is given to purchase Grapes from any Block or Blocks then the Purchaser shall have an ongoing obligation to purchase all the Grapes from such Block or Blocks for the term of this agreement.</a:t>
            </a:r>
            <a:endParaRPr lang="en-GB" sz="2400" dirty="0"/>
          </a:p>
          <a:p>
            <a:pPr>
              <a:buClr>
                <a:srgbClr val="F68B1F"/>
              </a:buClr>
              <a:buSzPct val="120000"/>
            </a:pPr>
            <a:endParaRPr lang="en-US" sz="2800" dirty="0">
              <a:cs typeface="Arial" pitchFamily="34" charset="0"/>
            </a:endParaRPr>
          </a:p>
        </p:txBody>
      </p:sp>
      <p:sp>
        <p:nvSpPr>
          <p:cNvPr id="4" name="Title 1">
            <a:extLst>
              <a:ext uri="{FF2B5EF4-FFF2-40B4-BE49-F238E27FC236}">
                <a16:creationId xmlns:a16="http://schemas.microsoft.com/office/drawing/2014/main" id="{80C12E4C-2E18-4711-94CE-D17D01D6F041}"/>
              </a:ext>
            </a:extLst>
          </p:cNvPr>
          <p:cNvSpPr txBox="1">
            <a:spLocks/>
          </p:cNvSpPr>
          <p:nvPr/>
        </p:nvSpPr>
        <p:spPr>
          <a:xfrm>
            <a:off x="223838" y="332656"/>
            <a:ext cx="8668642" cy="574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F68B1F"/>
                </a:solidFill>
                <a:latin typeface="+mn-lt"/>
                <a:cs typeface="Arial" pitchFamily="34" charset="0"/>
              </a:rPr>
              <a:t>Interpretation of contracts 		</a:t>
            </a:r>
            <a:r>
              <a:rPr lang="en-US" sz="2800" b="1" dirty="0">
                <a:solidFill>
                  <a:srgbClr val="F68B1F"/>
                </a:solidFill>
                <a:latin typeface="+mn-lt"/>
                <a:cs typeface="Arial" pitchFamily="34" charset="0"/>
              </a:rPr>
              <a:t>cont’d</a:t>
            </a:r>
            <a:endParaRPr lang="en-NZ" sz="2800" b="1" dirty="0">
              <a:solidFill>
                <a:srgbClr val="F68B1F"/>
              </a:solidFill>
              <a:latin typeface="+mn-lt"/>
              <a:cs typeface="Arial" pitchFamily="34" charset="0"/>
            </a:endParaRPr>
          </a:p>
        </p:txBody>
      </p:sp>
    </p:spTree>
    <p:extLst>
      <p:ext uri="{BB962C8B-B14F-4D97-AF65-F5344CB8AC3E}">
        <p14:creationId xmlns:p14="http://schemas.microsoft.com/office/powerpoint/2010/main" val="3315621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6375" y="1196752"/>
            <a:ext cx="7933417"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68B1F"/>
              </a:buClr>
              <a:buSzPct val="120000"/>
            </a:pPr>
            <a:r>
              <a:rPr lang="en-US" sz="2800">
                <a:cs typeface="Arial" pitchFamily="34" charset="0"/>
              </a:rPr>
              <a:t>High Court – option clear on its terms had not lapsed</a:t>
            </a:r>
          </a:p>
          <a:p>
            <a:pPr>
              <a:buClr>
                <a:srgbClr val="F68B1F"/>
              </a:buClr>
              <a:buSzPct val="120000"/>
            </a:pPr>
            <a:r>
              <a:rPr lang="en-US" sz="2800">
                <a:cs typeface="Arial" pitchFamily="34" charset="0"/>
              </a:rPr>
              <a:t>CA reverses – refers to draft document – amended template to reach different view</a:t>
            </a:r>
          </a:p>
          <a:p>
            <a:pPr>
              <a:buClr>
                <a:srgbClr val="F68B1F"/>
              </a:buClr>
              <a:buSzPct val="120000"/>
            </a:pPr>
            <a:r>
              <a:rPr lang="en-US" sz="2800">
                <a:cs typeface="Arial" pitchFamily="34" charset="0"/>
              </a:rPr>
              <a:t>Leave to appeal granted by SC but not seen as case where Court should reconsider principles of interpretation</a:t>
            </a:r>
          </a:p>
          <a:p>
            <a:pPr marL="457200" lvl="1" indent="0">
              <a:buClr>
                <a:srgbClr val="8BB43F"/>
              </a:buClr>
              <a:buNone/>
            </a:pPr>
            <a:endParaRPr lang="en-GB" sz="2400" dirty="0">
              <a:cs typeface="Arial" pitchFamily="34" charset="0"/>
            </a:endParaRPr>
          </a:p>
        </p:txBody>
      </p:sp>
      <p:sp>
        <p:nvSpPr>
          <p:cNvPr id="4" name="Title 1">
            <a:extLst>
              <a:ext uri="{FF2B5EF4-FFF2-40B4-BE49-F238E27FC236}">
                <a16:creationId xmlns:a16="http://schemas.microsoft.com/office/drawing/2014/main" id="{3F642407-D45B-466F-8DAD-7460D00FF039}"/>
              </a:ext>
            </a:extLst>
          </p:cNvPr>
          <p:cNvSpPr txBox="1">
            <a:spLocks/>
          </p:cNvSpPr>
          <p:nvPr/>
        </p:nvSpPr>
        <p:spPr>
          <a:xfrm>
            <a:off x="223838" y="332656"/>
            <a:ext cx="8668642" cy="574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F68B1F"/>
                </a:solidFill>
                <a:latin typeface="+mn-lt"/>
                <a:cs typeface="Arial" pitchFamily="34" charset="0"/>
              </a:rPr>
              <a:t>Interpretation of contracts 		</a:t>
            </a:r>
            <a:r>
              <a:rPr lang="en-US" sz="2800" b="1" dirty="0">
                <a:solidFill>
                  <a:srgbClr val="F68B1F"/>
                </a:solidFill>
                <a:latin typeface="+mn-lt"/>
                <a:cs typeface="Arial" pitchFamily="34" charset="0"/>
              </a:rPr>
              <a:t>cont’d</a:t>
            </a:r>
            <a:endParaRPr lang="en-NZ" sz="2800" b="1" dirty="0">
              <a:solidFill>
                <a:srgbClr val="F68B1F"/>
              </a:solidFill>
              <a:latin typeface="+mn-lt"/>
              <a:cs typeface="Arial" pitchFamily="34" charset="0"/>
            </a:endParaRPr>
          </a:p>
        </p:txBody>
      </p:sp>
    </p:spTree>
    <p:extLst>
      <p:ext uri="{BB962C8B-B14F-4D97-AF65-F5344CB8AC3E}">
        <p14:creationId xmlns:p14="http://schemas.microsoft.com/office/powerpoint/2010/main" val="1385457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6375" y="1196752"/>
            <a:ext cx="7933417"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68B1F"/>
              </a:buClr>
              <a:buSzPct val="120000"/>
            </a:pPr>
            <a:r>
              <a:rPr lang="en-US" sz="2800" dirty="0">
                <a:cs typeface="Arial" pitchFamily="34" charset="0"/>
              </a:rPr>
              <a:t>SC may look at principles again but no obvious enthusiasm for this</a:t>
            </a:r>
          </a:p>
          <a:p>
            <a:pPr>
              <a:buClr>
                <a:srgbClr val="F68B1F"/>
              </a:buClr>
              <a:buSzPct val="120000"/>
            </a:pPr>
            <a:r>
              <a:rPr lang="en-US" sz="2800" dirty="0">
                <a:cs typeface="Arial" pitchFamily="34" charset="0"/>
              </a:rPr>
              <a:t>Content with general approach – goes back to </a:t>
            </a:r>
            <a:r>
              <a:rPr lang="en-US" sz="2800" i="1" dirty="0">
                <a:cs typeface="Arial" pitchFamily="34" charset="0"/>
              </a:rPr>
              <a:t>ICS</a:t>
            </a:r>
            <a:r>
              <a:rPr lang="en-US" sz="2800" dirty="0">
                <a:cs typeface="Arial" pitchFamily="34" charset="0"/>
              </a:rPr>
              <a:t>  as accepted in </a:t>
            </a:r>
            <a:r>
              <a:rPr lang="en-US" sz="2800" i="1" dirty="0">
                <a:cs typeface="Arial" pitchFamily="34" charset="0"/>
              </a:rPr>
              <a:t>Boat Park</a:t>
            </a:r>
          </a:p>
          <a:p>
            <a:pPr>
              <a:buClr>
                <a:srgbClr val="F68B1F"/>
              </a:buClr>
              <a:buSzPct val="120000"/>
            </a:pPr>
            <a:r>
              <a:rPr lang="en-US" sz="2800" dirty="0">
                <a:cs typeface="Arial" pitchFamily="34" charset="0"/>
              </a:rPr>
              <a:t>Set out in </a:t>
            </a:r>
            <a:r>
              <a:rPr lang="en-US" sz="2800" i="1" dirty="0">
                <a:cs typeface="Arial" pitchFamily="34" charset="0"/>
              </a:rPr>
              <a:t>Vector</a:t>
            </a:r>
            <a:r>
              <a:rPr lang="en-US" sz="2800" dirty="0">
                <a:cs typeface="Arial" pitchFamily="34" charset="0"/>
              </a:rPr>
              <a:t> and </a:t>
            </a:r>
            <a:r>
              <a:rPr lang="en-US" sz="2800" i="1" dirty="0">
                <a:cs typeface="Arial" pitchFamily="34" charset="0"/>
              </a:rPr>
              <a:t>Firm P1 – </a:t>
            </a:r>
            <a:r>
              <a:rPr lang="en-US" sz="2800" dirty="0">
                <a:cs typeface="Arial" pitchFamily="34" charset="0"/>
              </a:rPr>
              <a:t>See for example summary of principles in </a:t>
            </a:r>
            <a:r>
              <a:rPr lang="en-US" sz="2800" i="1" dirty="0" err="1">
                <a:cs typeface="Arial" pitchFamily="34" charset="0"/>
              </a:rPr>
              <a:t>Rangitira</a:t>
            </a:r>
            <a:r>
              <a:rPr lang="en-US" sz="2800" i="1" dirty="0">
                <a:cs typeface="Arial" pitchFamily="34" charset="0"/>
              </a:rPr>
              <a:t> </a:t>
            </a:r>
            <a:r>
              <a:rPr lang="en-US" sz="2800" dirty="0">
                <a:cs typeface="Arial" pitchFamily="34" charset="0"/>
              </a:rPr>
              <a:t> in CA</a:t>
            </a:r>
            <a:endParaRPr lang="en-US" sz="2800" i="1" dirty="0">
              <a:cs typeface="Arial" pitchFamily="34" charset="0"/>
            </a:endParaRPr>
          </a:p>
          <a:p>
            <a:pPr marL="457200" lvl="1" indent="0">
              <a:buClr>
                <a:srgbClr val="8BB43F"/>
              </a:buClr>
              <a:buNone/>
            </a:pPr>
            <a:endParaRPr lang="en-GB" sz="2400" dirty="0">
              <a:cs typeface="Arial" pitchFamily="34" charset="0"/>
            </a:endParaRPr>
          </a:p>
        </p:txBody>
      </p:sp>
      <p:sp>
        <p:nvSpPr>
          <p:cNvPr id="4" name="Title 1">
            <a:extLst>
              <a:ext uri="{FF2B5EF4-FFF2-40B4-BE49-F238E27FC236}">
                <a16:creationId xmlns:a16="http://schemas.microsoft.com/office/drawing/2014/main" id="{3F642407-D45B-466F-8DAD-7460D00FF039}"/>
              </a:ext>
            </a:extLst>
          </p:cNvPr>
          <p:cNvSpPr txBox="1">
            <a:spLocks/>
          </p:cNvSpPr>
          <p:nvPr/>
        </p:nvSpPr>
        <p:spPr>
          <a:xfrm>
            <a:off x="223838" y="332656"/>
            <a:ext cx="8668642" cy="574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F68B1F"/>
                </a:solidFill>
                <a:latin typeface="+mn-lt"/>
                <a:cs typeface="Arial" pitchFamily="34" charset="0"/>
              </a:rPr>
              <a:t>Interpretation of contracts 		</a:t>
            </a:r>
            <a:r>
              <a:rPr lang="en-US" sz="2800" b="1" dirty="0">
                <a:solidFill>
                  <a:srgbClr val="F68B1F"/>
                </a:solidFill>
                <a:latin typeface="+mn-lt"/>
                <a:cs typeface="Arial" pitchFamily="34" charset="0"/>
              </a:rPr>
              <a:t>cont’d</a:t>
            </a:r>
            <a:endParaRPr lang="en-NZ" sz="2800" b="1" dirty="0">
              <a:solidFill>
                <a:srgbClr val="F68B1F"/>
              </a:solidFill>
              <a:latin typeface="+mn-lt"/>
              <a:cs typeface="Arial" pitchFamily="34" charset="0"/>
            </a:endParaRPr>
          </a:p>
        </p:txBody>
      </p:sp>
    </p:spTree>
    <p:extLst>
      <p:ext uri="{BB962C8B-B14F-4D97-AF65-F5344CB8AC3E}">
        <p14:creationId xmlns:p14="http://schemas.microsoft.com/office/powerpoint/2010/main" val="661056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6375" y="1196752"/>
            <a:ext cx="7933417"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68B1F"/>
              </a:buClr>
              <a:buSzPct val="120000"/>
            </a:pPr>
            <a:r>
              <a:rPr lang="en-US" sz="2800" dirty="0">
                <a:cs typeface="Arial" pitchFamily="34" charset="0"/>
              </a:rPr>
              <a:t>Do we maintain broad approach to background – negotiations and post contract conduct?</a:t>
            </a:r>
          </a:p>
          <a:p>
            <a:pPr>
              <a:buClr>
                <a:srgbClr val="F68B1F"/>
              </a:buClr>
              <a:buSzPct val="120000"/>
            </a:pPr>
            <a:r>
              <a:rPr lang="en-US" sz="2800" dirty="0">
                <a:cs typeface="Arial" pitchFamily="34" charset="0"/>
              </a:rPr>
              <a:t>Has logical attraction but perhaps not so easy for lawyers judges</a:t>
            </a:r>
          </a:p>
          <a:p>
            <a:pPr>
              <a:buClr>
                <a:srgbClr val="F68B1F"/>
              </a:buClr>
              <a:buSzPct val="120000"/>
            </a:pPr>
            <a:r>
              <a:rPr lang="en-US" sz="2800" dirty="0">
                <a:cs typeface="Arial" pitchFamily="34" charset="0"/>
              </a:rPr>
              <a:t>Need one case for principles? </a:t>
            </a:r>
            <a:endParaRPr lang="en-US" sz="2800" i="1" dirty="0">
              <a:cs typeface="Arial" pitchFamily="34" charset="0"/>
            </a:endParaRPr>
          </a:p>
          <a:p>
            <a:pPr marL="457200" lvl="1" indent="0">
              <a:buClr>
                <a:srgbClr val="8BB43F"/>
              </a:buClr>
              <a:buNone/>
            </a:pPr>
            <a:endParaRPr lang="en-GB" sz="2400" dirty="0">
              <a:cs typeface="Arial" pitchFamily="34" charset="0"/>
            </a:endParaRPr>
          </a:p>
        </p:txBody>
      </p:sp>
      <p:sp>
        <p:nvSpPr>
          <p:cNvPr id="4" name="Title 1">
            <a:extLst>
              <a:ext uri="{FF2B5EF4-FFF2-40B4-BE49-F238E27FC236}">
                <a16:creationId xmlns:a16="http://schemas.microsoft.com/office/drawing/2014/main" id="{F548792C-5B9E-48DB-A00D-1FC7479A95F6}"/>
              </a:ext>
            </a:extLst>
          </p:cNvPr>
          <p:cNvSpPr txBox="1">
            <a:spLocks/>
          </p:cNvSpPr>
          <p:nvPr/>
        </p:nvSpPr>
        <p:spPr>
          <a:xfrm>
            <a:off x="223838" y="332656"/>
            <a:ext cx="8668642" cy="574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F68B1F"/>
                </a:solidFill>
                <a:latin typeface="+mn-lt"/>
                <a:cs typeface="Arial" pitchFamily="34" charset="0"/>
              </a:rPr>
              <a:t>Interpretation of contracts 		</a:t>
            </a:r>
            <a:r>
              <a:rPr lang="en-US" sz="2800" b="1" dirty="0">
                <a:solidFill>
                  <a:srgbClr val="F68B1F"/>
                </a:solidFill>
                <a:latin typeface="+mn-lt"/>
                <a:cs typeface="Arial" pitchFamily="34" charset="0"/>
              </a:rPr>
              <a:t>cont’d</a:t>
            </a:r>
            <a:endParaRPr lang="en-NZ" sz="2800" b="1" dirty="0">
              <a:solidFill>
                <a:srgbClr val="F68B1F"/>
              </a:solidFill>
              <a:latin typeface="+mn-lt"/>
              <a:cs typeface="Arial" pitchFamily="34" charset="0"/>
            </a:endParaRPr>
          </a:p>
        </p:txBody>
      </p:sp>
    </p:spTree>
    <p:extLst>
      <p:ext uri="{BB962C8B-B14F-4D97-AF65-F5344CB8AC3E}">
        <p14:creationId xmlns:p14="http://schemas.microsoft.com/office/powerpoint/2010/main" val="237927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3838" y="332656"/>
            <a:ext cx="7129462" cy="574675"/>
          </a:xfrm>
        </p:spPr>
        <p:txBody>
          <a:bodyPr>
            <a:noAutofit/>
          </a:bodyPr>
          <a:lstStyle/>
          <a:p>
            <a:pPr algn="l"/>
            <a:r>
              <a:rPr lang="en-US" sz="4000" b="1" dirty="0">
                <a:solidFill>
                  <a:srgbClr val="F68B1F"/>
                </a:solidFill>
                <a:latin typeface="+mn-lt"/>
                <a:cs typeface="Arial" pitchFamily="34" charset="0"/>
              </a:rPr>
              <a:t>Implied terms</a:t>
            </a:r>
            <a:endParaRPr lang="en-NZ" sz="4000" b="1" dirty="0">
              <a:solidFill>
                <a:srgbClr val="F68B1F"/>
              </a:solidFill>
              <a:latin typeface="+mn-lt"/>
              <a:cs typeface="Arial" pitchFamily="34" charset="0"/>
            </a:endParaRPr>
          </a:p>
        </p:txBody>
      </p:sp>
      <p:sp>
        <p:nvSpPr>
          <p:cNvPr id="6" name="Rectangle 3"/>
          <p:cNvSpPr txBox="1">
            <a:spLocks noChangeArrowheads="1"/>
          </p:cNvSpPr>
          <p:nvPr/>
        </p:nvSpPr>
        <p:spPr>
          <a:xfrm>
            <a:off x="336375" y="1196752"/>
            <a:ext cx="7933417"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68B1F"/>
              </a:buClr>
              <a:buSzPct val="120000"/>
            </a:pPr>
            <a:r>
              <a:rPr lang="en-US" sz="2800" dirty="0">
                <a:cs typeface="Arial" pitchFamily="34" charset="0"/>
              </a:rPr>
              <a:t>Still uncertainty about test in New Zealand</a:t>
            </a:r>
          </a:p>
          <a:p>
            <a:pPr>
              <a:buClr>
                <a:srgbClr val="F68B1F"/>
              </a:buClr>
              <a:buSzPct val="120000"/>
            </a:pPr>
            <a:r>
              <a:rPr lang="en-US" sz="2800" dirty="0">
                <a:cs typeface="Arial" pitchFamily="34" charset="0"/>
              </a:rPr>
              <a:t>Need for a statement on this for principle and efficiency</a:t>
            </a:r>
          </a:p>
          <a:p>
            <a:pPr>
              <a:buClr>
                <a:srgbClr val="F68B1F"/>
              </a:buClr>
              <a:buSzPct val="120000"/>
            </a:pPr>
            <a:r>
              <a:rPr lang="en-US" sz="2800" dirty="0">
                <a:cs typeface="Arial" pitchFamily="34" charset="0"/>
              </a:rPr>
              <a:t>No real difference in results</a:t>
            </a:r>
          </a:p>
          <a:p>
            <a:pPr>
              <a:buClr>
                <a:srgbClr val="F68B1F"/>
              </a:buClr>
              <a:buSzPct val="120000"/>
            </a:pPr>
            <a:r>
              <a:rPr lang="en-US" sz="2800" i="1" dirty="0">
                <a:cs typeface="Arial" pitchFamily="34" charset="0"/>
              </a:rPr>
              <a:t>Air NZ Limited v BP Oil Limited and Z Energy </a:t>
            </a:r>
          </a:p>
          <a:p>
            <a:pPr marL="457200" lvl="1" indent="0">
              <a:buClr>
                <a:srgbClr val="8BB43F"/>
              </a:buClr>
              <a:buNone/>
            </a:pPr>
            <a:endParaRPr lang="en-GB" sz="2400" dirty="0">
              <a:cs typeface="Arial" pitchFamily="34" charset="0"/>
            </a:endParaRPr>
          </a:p>
        </p:txBody>
      </p:sp>
    </p:spTree>
    <p:extLst>
      <p:ext uri="{BB962C8B-B14F-4D97-AF65-F5344CB8AC3E}">
        <p14:creationId xmlns:p14="http://schemas.microsoft.com/office/powerpoint/2010/main" val="1449977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5AF762-6A03-4F4D-85DE-34426FA1F7A6}"/>
              </a:ext>
            </a:extLst>
          </p:cNvPr>
          <p:cNvSpPr/>
          <p:nvPr/>
        </p:nvSpPr>
        <p:spPr>
          <a:xfrm>
            <a:off x="2412049" y="3244334"/>
            <a:ext cx="184731" cy="923330"/>
          </a:xfrm>
          <a:prstGeom prst="rect">
            <a:avLst/>
          </a:prstGeom>
        </p:spPr>
        <p:txBody>
          <a:bodyPr wrap="none">
            <a:spAutoFit/>
          </a:bodyPr>
          <a:lstStyle/>
          <a:p>
            <a:pPr>
              <a:buClr>
                <a:srgbClr val="F68B1F"/>
              </a:buClr>
              <a:buSzPct val="120000"/>
            </a:pPr>
            <a:endParaRPr lang="en-US" i="1" dirty="0">
              <a:cs typeface="Arial" pitchFamily="34" charset="0"/>
            </a:endParaRPr>
          </a:p>
          <a:p>
            <a:pPr>
              <a:buClr>
                <a:srgbClr val="F68B1F"/>
              </a:buClr>
              <a:buSzPct val="120000"/>
            </a:pPr>
            <a:endParaRPr lang="en-US" i="1" dirty="0">
              <a:cs typeface="Arial" pitchFamily="34" charset="0"/>
            </a:endParaRPr>
          </a:p>
          <a:p>
            <a:pPr>
              <a:buClr>
                <a:srgbClr val="F68B1F"/>
              </a:buClr>
              <a:buSzPct val="120000"/>
            </a:pPr>
            <a:endParaRPr lang="en-US" i="1" dirty="0">
              <a:cs typeface="Arial" pitchFamily="34" charset="0"/>
            </a:endParaRPr>
          </a:p>
        </p:txBody>
      </p:sp>
      <p:sp>
        <p:nvSpPr>
          <p:cNvPr id="4" name="Title 3">
            <a:extLst>
              <a:ext uri="{FF2B5EF4-FFF2-40B4-BE49-F238E27FC236}">
                <a16:creationId xmlns:a16="http://schemas.microsoft.com/office/drawing/2014/main" id="{58220B66-E001-4C10-96BA-47CC9FD41A76}"/>
              </a:ext>
            </a:extLst>
          </p:cNvPr>
          <p:cNvSpPr>
            <a:spLocks noGrp="1"/>
          </p:cNvSpPr>
          <p:nvPr>
            <p:ph type="title"/>
          </p:nvPr>
        </p:nvSpPr>
        <p:spPr>
          <a:xfrm>
            <a:off x="230832" y="332656"/>
            <a:ext cx="7797552" cy="923330"/>
          </a:xfrm>
        </p:spPr>
        <p:txBody>
          <a:bodyPr/>
          <a:lstStyle/>
          <a:p>
            <a:r>
              <a:rPr lang="en-US" i="1" dirty="0">
                <a:cs typeface="Arial" pitchFamily="34" charset="0"/>
              </a:rPr>
              <a:t>Air NZ Limited v BP Oil Limited and Z Energy </a:t>
            </a:r>
            <a:endParaRPr lang="en-NZ" dirty="0"/>
          </a:p>
        </p:txBody>
      </p:sp>
      <p:sp>
        <p:nvSpPr>
          <p:cNvPr id="5" name="Content Placeholder 4">
            <a:extLst>
              <a:ext uri="{FF2B5EF4-FFF2-40B4-BE49-F238E27FC236}">
                <a16:creationId xmlns:a16="http://schemas.microsoft.com/office/drawing/2014/main" id="{F4D112A5-3F90-4D4B-8A62-5D17A851CFCE}"/>
              </a:ext>
            </a:extLst>
          </p:cNvPr>
          <p:cNvSpPr>
            <a:spLocks noGrp="1"/>
          </p:cNvSpPr>
          <p:nvPr>
            <p:ph idx="1"/>
          </p:nvPr>
        </p:nvSpPr>
        <p:spPr>
          <a:xfrm>
            <a:off x="323528" y="1556792"/>
            <a:ext cx="7928149" cy="4495800"/>
          </a:xfrm>
        </p:spPr>
        <p:txBody>
          <a:bodyPr>
            <a:normAutofit/>
          </a:bodyPr>
          <a:lstStyle/>
          <a:p>
            <a:pPr marL="357188" indent="-357188">
              <a:buClr>
                <a:srgbClr val="F68B1F"/>
              </a:buClr>
              <a:buSzPct val="120000"/>
              <a:buFont typeface="Arial" panose="020B0604020202020204" pitchFamily="34" charset="0"/>
              <a:buChar char="•"/>
            </a:pPr>
            <a:r>
              <a:rPr lang="en-NZ" sz="2800" dirty="0"/>
              <a:t>Formation of contract from emails and dealings</a:t>
            </a:r>
          </a:p>
          <a:p>
            <a:pPr marL="357188" indent="-357188">
              <a:buClr>
                <a:srgbClr val="F68B1F"/>
              </a:buClr>
              <a:buSzPct val="120000"/>
              <a:buFont typeface="Arial" panose="020B0604020202020204" pitchFamily="34" charset="0"/>
              <a:buChar char="•"/>
            </a:pPr>
            <a:r>
              <a:rPr lang="en-NZ" sz="2800" dirty="0"/>
              <a:t>Implication of term – whether absolute obligation to supply or reasonable endeavours</a:t>
            </a:r>
          </a:p>
          <a:p>
            <a:pPr marL="357188" indent="-357188">
              <a:buClr>
                <a:srgbClr val="F68B1F"/>
              </a:buClr>
              <a:buSzPct val="120000"/>
              <a:buFont typeface="Arial" panose="020B0604020202020204" pitchFamily="34" charset="0"/>
              <a:buChar char="•"/>
            </a:pPr>
            <a:r>
              <a:rPr lang="en-NZ" sz="2800" dirty="0"/>
              <a:t>Use of </a:t>
            </a:r>
            <a:r>
              <a:rPr lang="en-NZ" sz="2800" i="1" dirty="0"/>
              <a:t>BP Refinery </a:t>
            </a:r>
            <a:r>
              <a:rPr lang="en-NZ" sz="2800" dirty="0"/>
              <a:t> test</a:t>
            </a:r>
          </a:p>
        </p:txBody>
      </p:sp>
    </p:spTree>
    <p:extLst>
      <p:ext uri="{BB962C8B-B14F-4D97-AF65-F5344CB8AC3E}">
        <p14:creationId xmlns:p14="http://schemas.microsoft.com/office/powerpoint/2010/main" val="2369284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614227"/>
            <a:ext cx="9144000" cy="461665"/>
          </a:xfrm>
          <a:prstGeom prst="rect">
            <a:avLst/>
          </a:prstGeom>
        </p:spPr>
        <p:txBody>
          <a:bodyPr wrap="square">
            <a:spAutoFit/>
          </a:bodyPr>
          <a:lstStyle/>
          <a:p>
            <a:pPr marL="252000"/>
            <a:r>
              <a:rPr lang="en-US" sz="2400" dirty="0">
                <a:solidFill>
                  <a:schemeClr val="tx2"/>
                </a:solidFill>
                <a:cs typeface="Gotham Book" pitchFamily="50" charset="0"/>
              </a:rPr>
              <a:t>Paul David QC, Eldon Chambers</a:t>
            </a:r>
          </a:p>
        </p:txBody>
      </p:sp>
      <p:sp>
        <p:nvSpPr>
          <p:cNvPr id="2" name="TextBox 1"/>
          <p:cNvSpPr txBox="1"/>
          <p:nvPr/>
        </p:nvSpPr>
        <p:spPr>
          <a:xfrm>
            <a:off x="3059832" y="1124744"/>
            <a:ext cx="3384376" cy="369332"/>
          </a:xfrm>
          <a:prstGeom prst="rect">
            <a:avLst/>
          </a:prstGeom>
          <a:noFill/>
        </p:spPr>
        <p:txBody>
          <a:bodyPr wrap="square" rtlCol="0">
            <a:spAutoFit/>
          </a:bodyPr>
          <a:lstStyle/>
          <a:p>
            <a:endParaRPr lang="en-NZ" dirty="0"/>
          </a:p>
        </p:txBody>
      </p:sp>
      <p:sp>
        <p:nvSpPr>
          <p:cNvPr id="13" name="TextBox 12"/>
          <p:cNvSpPr txBox="1"/>
          <p:nvPr/>
        </p:nvSpPr>
        <p:spPr>
          <a:xfrm>
            <a:off x="0" y="5750004"/>
            <a:ext cx="3923928" cy="1107996"/>
          </a:xfrm>
          <a:prstGeom prst="rect">
            <a:avLst/>
          </a:prstGeom>
          <a:noFill/>
        </p:spPr>
        <p:txBody>
          <a:bodyPr wrap="square" rtlCol="0">
            <a:spAutoFit/>
          </a:bodyPr>
          <a:lstStyle/>
          <a:p>
            <a:pPr marL="252000">
              <a:tabLst>
                <a:tab pos="266700" algn="l"/>
              </a:tabLst>
            </a:pPr>
            <a:r>
              <a:rPr lang="en-US" dirty="0">
                <a:solidFill>
                  <a:schemeClr val="tx2"/>
                </a:solidFill>
                <a:cs typeface="Gotham Book" pitchFamily="50" charset="0"/>
              </a:rPr>
              <a:t>March 2020</a:t>
            </a:r>
          </a:p>
          <a:p>
            <a:pPr marL="252000"/>
            <a:endParaRPr lang="en-US" sz="1600" dirty="0">
              <a:solidFill>
                <a:schemeClr val="tx2"/>
              </a:solidFill>
            </a:endParaRPr>
          </a:p>
          <a:p>
            <a:pPr marL="252000"/>
            <a:endParaRPr lang="en-US" sz="1600" dirty="0">
              <a:solidFill>
                <a:schemeClr val="tx2"/>
              </a:solidFill>
            </a:endParaRPr>
          </a:p>
          <a:p>
            <a:endParaRPr lang="en-NZ" sz="1600" dirty="0"/>
          </a:p>
        </p:txBody>
      </p:sp>
      <p:sp>
        <p:nvSpPr>
          <p:cNvPr id="14" name="TextBox 13"/>
          <p:cNvSpPr txBox="1"/>
          <p:nvPr/>
        </p:nvSpPr>
        <p:spPr>
          <a:xfrm>
            <a:off x="-107504" y="6525344"/>
            <a:ext cx="9144000" cy="276999"/>
          </a:xfrm>
          <a:prstGeom prst="rect">
            <a:avLst/>
          </a:prstGeom>
          <a:noFill/>
        </p:spPr>
        <p:txBody>
          <a:bodyPr wrap="square" rtlCol="0">
            <a:spAutoFit/>
          </a:bodyPr>
          <a:lstStyle/>
          <a:p>
            <a:pPr marL="361950"/>
            <a:r>
              <a:rPr lang="en-NZ" i="1" baseline="30000" dirty="0">
                <a:solidFill>
                  <a:schemeClr val="tx2"/>
                </a:solidFill>
              </a:rPr>
              <a:t>Copyright reserved: This presentation or any portion thereof may not be reproduced without the express permission of NZLS CLE Ltd.</a:t>
            </a:r>
          </a:p>
        </p:txBody>
      </p:sp>
      <p:sp>
        <p:nvSpPr>
          <p:cNvPr id="8" name="TextBox 7"/>
          <p:cNvSpPr txBox="1"/>
          <p:nvPr/>
        </p:nvSpPr>
        <p:spPr>
          <a:xfrm>
            <a:off x="0" y="2577098"/>
            <a:ext cx="9144000" cy="707886"/>
          </a:xfrm>
          <a:prstGeom prst="rect">
            <a:avLst/>
          </a:prstGeom>
          <a:noFill/>
        </p:spPr>
        <p:txBody>
          <a:bodyPr wrap="square" rtlCol="0">
            <a:spAutoFit/>
          </a:bodyPr>
          <a:lstStyle/>
          <a:p>
            <a:pPr algn="ctr"/>
            <a:r>
              <a:rPr lang="en-NZ" sz="4000" dirty="0">
                <a:solidFill>
                  <a:schemeClr val="bg1"/>
                </a:solidFill>
                <a:cs typeface="Gotham Bold" pitchFamily="50" charset="0"/>
              </a:rPr>
              <a:t>UPDATE ON CONTRACT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F8F5-CBF5-41B5-AE59-743BEC2DF959}"/>
              </a:ext>
            </a:extLst>
          </p:cNvPr>
          <p:cNvSpPr>
            <a:spLocks noGrp="1"/>
          </p:cNvSpPr>
          <p:nvPr>
            <p:ph type="title"/>
          </p:nvPr>
        </p:nvSpPr>
        <p:spPr>
          <a:xfrm>
            <a:off x="230832" y="332656"/>
            <a:ext cx="8661648" cy="574675"/>
          </a:xfrm>
        </p:spPr>
        <p:txBody>
          <a:bodyPr/>
          <a:lstStyle/>
          <a:p>
            <a:r>
              <a:rPr lang="en-NZ" dirty="0"/>
              <a:t>Express or implied terms of good faith</a:t>
            </a:r>
          </a:p>
        </p:txBody>
      </p:sp>
      <p:sp>
        <p:nvSpPr>
          <p:cNvPr id="3" name="Content Placeholder 2">
            <a:extLst>
              <a:ext uri="{FF2B5EF4-FFF2-40B4-BE49-F238E27FC236}">
                <a16:creationId xmlns:a16="http://schemas.microsoft.com/office/drawing/2014/main" id="{F7360B74-1157-484C-9096-1DD51CF3ABF0}"/>
              </a:ext>
            </a:extLst>
          </p:cNvPr>
          <p:cNvSpPr>
            <a:spLocks noGrp="1"/>
          </p:cNvSpPr>
          <p:nvPr>
            <p:ph idx="1"/>
          </p:nvPr>
        </p:nvSpPr>
        <p:spPr/>
        <p:txBody>
          <a:bodyPr/>
          <a:lstStyle/>
          <a:p>
            <a:pPr marL="357188" indent="-357188">
              <a:buClr>
                <a:srgbClr val="F68B1F"/>
              </a:buClr>
              <a:buSzPct val="120000"/>
              <a:buFont typeface="Arial" panose="020B0604020202020204" pitchFamily="34" charset="0"/>
              <a:buChar char="•"/>
            </a:pPr>
            <a:r>
              <a:rPr lang="en-NZ" sz="2800" dirty="0"/>
              <a:t>Relational contract – implied obligations of good faith – scope of obligation</a:t>
            </a:r>
          </a:p>
          <a:p>
            <a:pPr marL="357188" indent="-357188">
              <a:buClr>
                <a:srgbClr val="F68B1F"/>
              </a:buClr>
              <a:buSzPct val="120000"/>
              <a:buFont typeface="Arial" panose="020B0604020202020204" pitchFamily="34" charset="0"/>
              <a:buChar char="•"/>
            </a:pPr>
            <a:r>
              <a:rPr lang="en-NZ" sz="2800" i="1" dirty="0"/>
              <a:t>Bates v Post Office Limited [2019] EWHC </a:t>
            </a:r>
          </a:p>
          <a:p>
            <a:pPr marL="357188" indent="-357188">
              <a:buClr>
                <a:srgbClr val="F68B1F"/>
              </a:buClr>
              <a:buSzPct val="120000"/>
              <a:buFont typeface="Arial" panose="020B0604020202020204" pitchFamily="34" charset="0"/>
              <a:buChar char="•"/>
            </a:pPr>
            <a:r>
              <a:rPr lang="en-NZ" sz="2800" dirty="0"/>
              <a:t>More than honesty – “refrain from conduct which be regarded as commercially unacceptable by reasonable people”</a:t>
            </a:r>
          </a:p>
          <a:p>
            <a:endParaRPr lang="en-NZ" dirty="0"/>
          </a:p>
        </p:txBody>
      </p:sp>
    </p:spTree>
    <p:extLst>
      <p:ext uri="{BB962C8B-B14F-4D97-AF65-F5344CB8AC3E}">
        <p14:creationId xmlns:p14="http://schemas.microsoft.com/office/powerpoint/2010/main" val="2060821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CD845-4331-4539-A2E2-26C5F55E0A4A}"/>
              </a:ext>
            </a:extLst>
          </p:cNvPr>
          <p:cNvSpPr>
            <a:spLocks noGrp="1"/>
          </p:cNvSpPr>
          <p:nvPr>
            <p:ph type="title"/>
          </p:nvPr>
        </p:nvSpPr>
        <p:spPr/>
        <p:txBody>
          <a:bodyPr/>
          <a:lstStyle/>
          <a:p>
            <a:r>
              <a:rPr lang="en-NZ" dirty="0"/>
              <a:t>Contractual discretions</a:t>
            </a:r>
          </a:p>
        </p:txBody>
      </p:sp>
      <p:sp>
        <p:nvSpPr>
          <p:cNvPr id="3" name="Content Placeholder 2">
            <a:extLst>
              <a:ext uri="{FF2B5EF4-FFF2-40B4-BE49-F238E27FC236}">
                <a16:creationId xmlns:a16="http://schemas.microsoft.com/office/drawing/2014/main" id="{3B597DB5-1011-4150-AD6E-C4E82ACD0081}"/>
              </a:ext>
            </a:extLst>
          </p:cNvPr>
          <p:cNvSpPr>
            <a:spLocks noGrp="1"/>
          </p:cNvSpPr>
          <p:nvPr>
            <p:ph idx="1"/>
          </p:nvPr>
        </p:nvSpPr>
        <p:spPr/>
        <p:txBody>
          <a:bodyPr>
            <a:normAutofit/>
          </a:bodyPr>
          <a:lstStyle/>
          <a:p>
            <a:pPr marL="357188" indent="-357188">
              <a:buClr>
                <a:srgbClr val="F68B1F"/>
              </a:buClr>
              <a:buSzPct val="120000"/>
              <a:buFont typeface="Arial" panose="020B0604020202020204" pitchFamily="34" charset="0"/>
              <a:buChar char="•"/>
            </a:pPr>
            <a:r>
              <a:rPr lang="en-NZ" sz="2800" dirty="0"/>
              <a:t>Scope and obligations in relation to exercise depend on interpretation and/or implication</a:t>
            </a:r>
          </a:p>
          <a:p>
            <a:pPr marL="357188" indent="-357188">
              <a:buClr>
                <a:srgbClr val="F68B1F"/>
              </a:buClr>
              <a:buSzPct val="120000"/>
              <a:buFont typeface="Arial" panose="020B0604020202020204" pitchFamily="34" charset="0"/>
              <a:buChar char="•"/>
            </a:pPr>
            <a:r>
              <a:rPr lang="en-NZ" sz="2800" dirty="0"/>
              <a:t>Depends on particular contract provision</a:t>
            </a:r>
          </a:p>
          <a:p>
            <a:pPr marL="357188" indent="-357188">
              <a:buClr>
                <a:srgbClr val="F68B1F"/>
              </a:buClr>
              <a:buSzPct val="120000"/>
              <a:buFont typeface="Arial" panose="020B0604020202020204" pitchFamily="34" charset="0"/>
              <a:buChar char="•"/>
            </a:pPr>
            <a:r>
              <a:rPr lang="en-NZ" sz="2800" dirty="0"/>
              <a:t>Parties may have to have more than their own interests in mind in exercising discretion?</a:t>
            </a:r>
          </a:p>
        </p:txBody>
      </p:sp>
    </p:spTree>
    <p:extLst>
      <p:ext uri="{BB962C8B-B14F-4D97-AF65-F5344CB8AC3E}">
        <p14:creationId xmlns:p14="http://schemas.microsoft.com/office/powerpoint/2010/main" val="2192429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34866-8F8F-4A4D-86DF-7C78BD39D8FF}"/>
              </a:ext>
            </a:extLst>
          </p:cNvPr>
          <p:cNvSpPr>
            <a:spLocks noGrp="1"/>
          </p:cNvSpPr>
          <p:nvPr>
            <p:ph type="title"/>
          </p:nvPr>
        </p:nvSpPr>
        <p:spPr>
          <a:xfrm>
            <a:off x="230832" y="332656"/>
            <a:ext cx="8373616" cy="574675"/>
          </a:xfrm>
        </p:spPr>
        <p:txBody>
          <a:bodyPr/>
          <a:lstStyle/>
          <a:p>
            <a:r>
              <a:rPr lang="en-NZ" dirty="0"/>
              <a:t>No oral variation/agreement clauses</a:t>
            </a:r>
          </a:p>
        </p:txBody>
      </p:sp>
      <p:sp>
        <p:nvSpPr>
          <p:cNvPr id="3" name="Content Placeholder 2">
            <a:extLst>
              <a:ext uri="{FF2B5EF4-FFF2-40B4-BE49-F238E27FC236}">
                <a16:creationId xmlns:a16="http://schemas.microsoft.com/office/drawing/2014/main" id="{8A0BBEB0-373E-4B19-B1FE-006796B607E7}"/>
              </a:ext>
            </a:extLst>
          </p:cNvPr>
          <p:cNvSpPr>
            <a:spLocks noGrp="1"/>
          </p:cNvSpPr>
          <p:nvPr>
            <p:ph idx="1"/>
          </p:nvPr>
        </p:nvSpPr>
        <p:spPr/>
        <p:txBody>
          <a:bodyPr/>
          <a:lstStyle/>
          <a:p>
            <a:r>
              <a:rPr lang="en-NZ" i="1" dirty="0"/>
              <a:t>MWB Business Exchange – UK Supreme Court</a:t>
            </a:r>
          </a:p>
          <a:p>
            <a:pPr marL="269875" defTabSz="852488"/>
            <a:r>
              <a:rPr lang="en-NZ" sz="2800" dirty="0"/>
              <a:t>“This licence sets out all the terms as agreed	 between MWB and licensee. No other representations or terms shall apply or form part of this licence. All variations to the Licence must be agreed, set out in writing and signed on behalf of both parties before they take effect.”</a:t>
            </a:r>
          </a:p>
          <a:p>
            <a:r>
              <a:rPr lang="en-NZ" dirty="0"/>
              <a:t>Court held oral agreement to compromise arrears not effective</a:t>
            </a:r>
          </a:p>
        </p:txBody>
      </p:sp>
    </p:spTree>
    <p:extLst>
      <p:ext uri="{BB962C8B-B14F-4D97-AF65-F5344CB8AC3E}">
        <p14:creationId xmlns:p14="http://schemas.microsoft.com/office/powerpoint/2010/main" val="3862001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5605F-ECB2-46B7-B580-F7E51BAA9BD9}"/>
              </a:ext>
            </a:extLst>
          </p:cNvPr>
          <p:cNvSpPr>
            <a:spLocks noGrp="1"/>
          </p:cNvSpPr>
          <p:nvPr>
            <p:ph type="title"/>
          </p:nvPr>
        </p:nvSpPr>
        <p:spPr/>
        <p:txBody>
          <a:bodyPr/>
          <a:lstStyle/>
          <a:p>
            <a:r>
              <a:rPr lang="en-NZ" dirty="0"/>
              <a:t>No oral agreement/variation	</a:t>
            </a:r>
          </a:p>
        </p:txBody>
      </p:sp>
      <p:sp>
        <p:nvSpPr>
          <p:cNvPr id="3" name="Content Placeholder 2">
            <a:extLst>
              <a:ext uri="{FF2B5EF4-FFF2-40B4-BE49-F238E27FC236}">
                <a16:creationId xmlns:a16="http://schemas.microsoft.com/office/drawing/2014/main" id="{2E72CD1D-9613-44A1-AB71-087E5FF6F9A1}"/>
              </a:ext>
            </a:extLst>
          </p:cNvPr>
          <p:cNvSpPr>
            <a:spLocks noGrp="1"/>
          </p:cNvSpPr>
          <p:nvPr>
            <p:ph idx="1"/>
          </p:nvPr>
        </p:nvSpPr>
        <p:spPr>
          <a:xfrm>
            <a:off x="341644" y="1196752"/>
            <a:ext cx="8190796" cy="4495800"/>
          </a:xfrm>
        </p:spPr>
        <p:txBody>
          <a:bodyPr/>
          <a:lstStyle/>
          <a:p>
            <a:pPr marL="357188" indent="-357188">
              <a:buClr>
                <a:srgbClr val="F68B1F"/>
              </a:buClr>
              <a:buSzPct val="120000"/>
              <a:buFont typeface="Arial" panose="020B0604020202020204" pitchFamily="34" charset="0"/>
              <a:buChar char="•"/>
            </a:pPr>
            <a:r>
              <a:rPr lang="en-NZ" dirty="0"/>
              <a:t>Court agreed but majority favoured a rule that such clauses were effective </a:t>
            </a:r>
          </a:p>
          <a:p>
            <a:pPr marL="357188" indent="-357188">
              <a:buClr>
                <a:srgbClr val="F68B1F"/>
              </a:buClr>
              <a:buSzPct val="120000"/>
              <a:buFont typeface="Arial" panose="020B0604020202020204" pitchFamily="34" charset="0"/>
              <a:buChar char="•"/>
            </a:pPr>
            <a:r>
              <a:rPr lang="en-NZ" dirty="0"/>
              <a:t>Did not think that there really was conflict between such a specific agreement and general principle that contract could be made and unmade orally</a:t>
            </a:r>
          </a:p>
          <a:p>
            <a:pPr marL="357188" indent="-357188">
              <a:buClr>
                <a:srgbClr val="F68B1F"/>
              </a:buClr>
              <a:buSzPct val="120000"/>
              <a:buFont typeface="Arial" panose="020B0604020202020204" pitchFamily="34" charset="0"/>
              <a:buChar char="•"/>
            </a:pPr>
            <a:r>
              <a:rPr lang="en-NZ" dirty="0"/>
              <a:t>Estoppel not ruled out but needs to be very clear</a:t>
            </a:r>
          </a:p>
          <a:p>
            <a:pPr marL="357188" indent="-357188">
              <a:buClr>
                <a:srgbClr val="F68B1F"/>
              </a:buClr>
              <a:buSzPct val="120000"/>
              <a:buFont typeface="Arial" panose="020B0604020202020204" pitchFamily="34" charset="0"/>
              <a:buChar char="•"/>
            </a:pPr>
            <a:r>
              <a:rPr lang="en-NZ" dirty="0"/>
              <a:t>More cautious approach by Lord Briggs</a:t>
            </a:r>
          </a:p>
        </p:txBody>
      </p:sp>
    </p:spTree>
    <p:extLst>
      <p:ext uri="{BB962C8B-B14F-4D97-AF65-F5344CB8AC3E}">
        <p14:creationId xmlns:p14="http://schemas.microsoft.com/office/powerpoint/2010/main" val="304425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3838" y="332656"/>
            <a:ext cx="7129462" cy="574675"/>
          </a:xfrm>
        </p:spPr>
        <p:txBody>
          <a:bodyPr>
            <a:noAutofit/>
          </a:bodyPr>
          <a:lstStyle/>
          <a:p>
            <a:pPr algn="l"/>
            <a:r>
              <a:rPr lang="en-US" sz="4000" b="1" dirty="0">
                <a:solidFill>
                  <a:srgbClr val="F68B1F"/>
                </a:solidFill>
                <a:latin typeface="+mn-lt"/>
                <a:cs typeface="Arial" pitchFamily="34" charset="0"/>
              </a:rPr>
              <a:t>Rectification</a:t>
            </a:r>
            <a:endParaRPr lang="en-NZ" sz="4000" b="1" dirty="0">
              <a:solidFill>
                <a:srgbClr val="F68B1F"/>
              </a:solidFill>
              <a:latin typeface="+mn-lt"/>
              <a:cs typeface="Arial" pitchFamily="34" charset="0"/>
            </a:endParaRPr>
          </a:p>
        </p:txBody>
      </p:sp>
      <p:sp>
        <p:nvSpPr>
          <p:cNvPr id="6" name="Rectangle 3"/>
          <p:cNvSpPr txBox="1">
            <a:spLocks noChangeArrowheads="1"/>
          </p:cNvSpPr>
          <p:nvPr/>
        </p:nvSpPr>
        <p:spPr>
          <a:xfrm>
            <a:off x="336375" y="1196752"/>
            <a:ext cx="8412089"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68B1F"/>
              </a:buClr>
              <a:buSzPct val="120000"/>
            </a:pPr>
            <a:r>
              <a:rPr lang="en-US" sz="2800" dirty="0">
                <a:cs typeface="Arial" pitchFamily="34" charset="0"/>
              </a:rPr>
              <a:t>Often raised in difficult interpretation cases</a:t>
            </a:r>
          </a:p>
          <a:p>
            <a:pPr>
              <a:buClr>
                <a:srgbClr val="F68B1F"/>
              </a:buClr>
              <a:buSzPct val="120000"/>
            </a:pPr>
            <a:r>
              <a:rPr lang="en-US" sz="2800" dirty="0">
                <a:cs typeface="Arial" pitchFamily="34" charset="0"/>
              </a:rPr>
              <a:t>Alternative to interpretation to remedy mistake – requirements in NZ law in </a:t>
            </a:r>
            <a:r>
              <a:rPr lang="en-US" sz="2800" i="1" dirty="0">
                <a:cs typeface="Arial" pitchFamily="34" charset="0"/>
              </a:rPr>
              <a:t>Westland Savings Bank v Hancock</a:t>
            </a:r>
            <a:endParaRPr lang="en-US" sz="2800" dirty="0">
              <a:cs typeface="Arial" pitchFamily="34" charset="0"/>
            </a:endParaRPr>
          </a:p>
        </p:txBody>
      </p:sp>
    </p:spTree>
    <p:extLst>
      <p:ext uri="{BB962C8B-B14F-4D97-AF65-F5344CB8AC3E}">
        <p14:creationId xmlns:p14="http://schemas.microsoft.com/office/powerpoint/2010/main" val="3492634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9A0D34-9F1A-4A5F-9D8E-8EF23FADB6E1}"/>
              </a:ext>
            </a:extLst>
          </p:cNvPr>
          <p:cNvSpPr>
            <a:spLocks noGrp="1"/>
          </p:cNvSpPr>
          <p:nvPr>
            <p:ph idx="1"/>
          </p:nvPr>
        </p:nvSpPr>
        <p:spPr/>
        <p:txBody>
          <a:bodyPr>
            <a:normAutofit/>
          </a:bodyPr>
          <a:lstStyle/>
          <a:p>
            <a:pPr marL="357188" indent="-357188">
              <a:buClr>
                <a:srgbClr val="F68B1F"/>
              </a:buClr>
              <a:buSzPct val="120000"/>
              <a:buFont typeface="Arial" panose="020B0604020202020204" pitchFamily="34" charset="0"/>
              <a:buChar char="•"/>
            </a:pPr>
            <a:r>
              <a:rPr lang="en-US" sz="2800" dirty="0">
                <a:cs typeface="Arial" pitchFamily="34" charset="0"/>
              </a:rPr>
              <a:t>Conceptual basis for rectification in UK Court of Appeal  </a:t>
            </a:r>
            <a:r>
              <a:rPr lang="en-US" sz="2800" i="1" dirty="0">
                <a:cs typeface="Arial" pitchFamily="34" charset="0"/>
              </a:rPr>
              <a:t>FSHC Group Holdings Limited v </a:t>
            </a:r>
            <a:r>
              <a:rPr lang="en-US" sz="2800" i="1" dirty="0" err="1">
                <a:cs typeface="Arial" pitchFamily="34" charset="0"/>
              </a:rPr>
              <a:t>Glas</a:t>
            </a:r>
            <a:r>
              <a:rPr lang="en-US" sz="2800" i="1" dirty="0">
                <a:cs typeface="Arial" pitchFamily="34" charset="0"/>
              </a:rPr>
              <a:t> Trust</a:t>
            </a:r>
            <a:endParaRPr lang="en-US" sz="2800" dirty="0">
              <a:cs typeface="Arial" pitchFamily="34" charset="0"/>
            </a:endParaRPr>
          </a:p>
          <a:p>
            <a:pPr marL="357188" indent="-357188">
              <a:buClr>
                <a:srgbClr val="F68B1F"/>
              </a:buClr>
              <a:buSzPct val="120000"/>
              <a:buFont typeface="Arial" panose="020B0604020202020204" pitchFamily="34" charset="0"/>
              <a:buChar char="•"/>
            </a:pPr>
            <a:r>
              <a:rPr lang="en-US" sz="2800" dirty="0">
                <a:cs typeface="Arial" pitchFamily="34" charset="0"/>
              </a:rPr>
              <a:t>Interesting and useful discussion of conceptual basis for rectification – Lord Hoffman wrong to say based on ascertaining meaning objectively </a:t>
            </a:r>
          </a:p>
          <a:p>
            <a:pPr marL="357188" indent="-357188">
              <a:buClr>
                <a:srgbClr val="F68B1F"/>
              </a:buClr>
              <a:buSzPct val="120000"/>
              <a:buFont typeface="Arial" panose="020B0604020202020204" pitchFamily="34" charset="0"/>
              <a:buChar char="•"/>
            </a:pPr>
            <a:r>
              <a:rPr lang="en-US" sz="2800" dirty="0">
                <a:cs typeface="Arial" pitchFamily="34" charset="0"/>
              </a:rPr>
              <a:t>Equitable origins – ensuring people do not use formal agreement to depart from agreed positions – reflects good faith and fair dealing</a:t>
            </a:r>
          </a:p>
          <a:p>
            <a:endParaRPr lang="en-NZ" sz="2800" dirty="0"/>
          </a:p>
        </p:txBody>
      </p:sp>
      <p:sp>
        <p:nvSpPr>
          <p:cNvPr id="7" name="Title 1">
            <a:extLst>
              <a:ext uri="{FF2B5EF4-FFF2-40B4-BE49-F238E27FC236}">
                <a16:creationId xmlns:a16="http://schemas.microsoft.com/office/drawing/2014/main" id="{99EADAE1-B62C-4977-92D9-D53097F15DF3}"/>
              </a:ext>
            </a:extLst>
          </p:cNvPr>
          <p:cNvSpPr txBox="1">
            <a:spLocks/>
          </p:cNvSpPr>
          <p:nvPr/>
        </p:nvSpPr>
        <p:spPr>
          <a:xfrm>
            <a:off x="223838" y="332656"/>
            <a:ext cx="8524626" cy="574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F68B1F"/>
                </a:solidFill>
                <a:latin typeface="+mn-lt"/>
                <a:cs typeface="Arial" pitchFamily="34" charset="0"/>
              </a:rPr>
              <a:t>Rectification 					</a:t>
            </a:r>
            <a:r>
              <a:rPr lang="en-US" sz="2800" b="1" dirty="0">
                <a:solidFill>
                  <a:srgbClr val="F68B1F"/>
                </a:solidFill>
                <a:latin typeface="+mn-lt"/>
                <a:cs typeface="Arial" pitchFamily="34" charset="0"/>
              </a:rPr>
              <a:t>cont’d</a:t>
            </a:r>
            <a:endParaRPr lang="en-NZ" sz="2800" b="1" dirty="0">
              <a:solidFill>
                <a:srgbClr val="F68B1F"/>
              </a:solidFill>
              <a:latin typeface="+mn-lt"/>
              <a:cs typeface="Arial" pitchFamily="34" charset="0"/>
            </a:endParaRPr>
          </a:p>
        </p:txBody>
      </p:sp>
    </p:spTree>
    <p:extLst>
      <p:ext uri="{BB962C8B-B14F-4D97-AF65-F5344CB8AC3E}">
        <p14:creationId xmlns:p14="http://schemas.microsoft.com/office/powerpoint/2010/main" val="1404584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6375" y="1196752"/>
            <a:ext cx="8340081"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68B1F"/>
              </a:buClr>
              <a:buSzPct val="120000"/>
            </a:pPr>
            <a:r>
              <a:rPr lang="en-US" sz="2800" dirty="0">
                <a:cs typeface="Arial" pitchFamily="34" charset="0"/>
              </a:rPr>
              <a:t>New Zealand cases – general principles established </a:t>
            </a:r>
          </a:p>
          <a:p>
            <a:pPr>
              <a:buClr>
                <a:srgbClr val="F68B1F"/>
              </a:buClr>
              <a:buSzPct val="120000"/>
            </a:pPr>
            <a:r>
              <a:rPr lang="en-US" sz="2800" dirty="0">
                <a:cs typeface="Arial" pitchFamily="34" charset="0"/>
              </a:rPr>
              <a:t>No detailed consideration of conceptual basis – some references to Lord Hoffmann in </a:t>
            </a:r>
            <a:r>
              <a:rPr lang="en-US" sz="2800" i="1" dirty="0" err="1">
                <a:cs typeface="Arial" pitchFamily="34" charset="0"/>
              </a:rPr>
              <a:t>Chartbrook</a:t>
            </a:r>
            <a:r>
              <a:rPr lang="en-US" sz="2800" i="1" dirty="0">
                <a:cs typeface="Arial" pitchFamily="34" charset="0"/>
              </a:rPr>
              <a:t> </a:t>
            </a:r>
            <a:r>
              <a:rPr lang="en-US" sz="2800" dirty="0">
                <a:cs typeface="Arial" pitchFamily="34" charset="0"/>
              </a:rPr>
              <a:t>but submitted that New Zealand likely to accept that subjective intentions are the relevant consideration as found on the evidence so not  the same as the objective exercise of finding the meaning of contract</a:t>
            </a:r>
          </a:p>
          <a:p>
            <a:pPr marL="457200" lvl="1" indent="0">
              <a:buClr>
                <a:srgbClr val="8BB43F"/>
              </a:buClr>
              <a:buNone/>
            </a:pPr>
            <a:endParaRPr lang="en-GB" sz="2400" dirty="0">
              <a:cs typeface="Arial" pitchFamily="34" charset="0"/>
            </a:endParaRPr>
          </a:p>
        </p:txBody>
      </p:sp>
      <p:sp>
        <p:nvSpPr>
          <p:cNvPr id="4" name="Title 1">
            <a:extLst>
              <a:ext uri="{FF2B5EF4-FFF2-40B4-BE49-F238E27FC236}">
                <a16:creationId xmlns:a16="http://schemas.microsoft.com/office/drawing/2014/main" id="{6626E021-78F2-4400-9AD7-0FF9D7957497}"/>
              </a:ext>
            </a:extLst>
          </p:cNvPr>
          <p:cNvSpPr txBox="1">
            <a:spLocks/>
          </p:cNvSpPr>
          <p:nvPr/>
        </p:nvSpPr>
        <p:spPr>
          <a:xfrm>
            <a:off x="223838" y="332656"/>
            <a:ext cx="8524626" cy="574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F68B1F"/>
                </a:solidFill>
                <a:latin typeface="+mn-lt"/>
                <a:cs typeface="Arial" pitchFamily="34" charset="0"/>
              </a:rPr>
              <a:t>Rectification 					</a:t>
            </a:r>
            <a:r>
              <a:rPr lang="en-US" sz="2800" b="1" dirty="0">
                <a:solidFill>
                  <a:srgbClr val="F68B1F"/>
                </a:solidFill>
                <a:latin typeface="+mn-lt"/>
                <a:cs typeface="Arial" pitchFamily="34" charset="0"/>
              </a:rPr>
              <a:t>cont’d</a:t>
            </a:r>
            <a:endParaRPr lang="en-NZ" sz="2800" b="1" dirty="0">
              <a:solidFill>
                <a:srgbClr val="F68B1F"/>
              </a:solidFill>
              <a:latin typeface="+mn-lt"/>
              <a:cs typeface="Arial" pitchFamily="34" charset="0"/>
            </a:endParaRPr>
          </a:p>
        </p:txBody>
      </p:sp>
    </p:spTree>
    <p:extLst>
      <p:ext uri="{BB962C8B-B14F-4D97-AF65-F5344CB8AC3E}">
        <p14:creationId xmlns:p14="http://schemas.microsoft.com/office/powerpoint/2010/main" val="2156474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3838" y="332656"/>
            <a:ext cx="7129462" cy="574675"/>
          </a:xfrm>
        </p:spPr>
        <p:txBody>
          <a:bodyPr>
            <a:noAutofit/>
          </a:bodyPr>
          <a:lstStyle/>
          <a:p>
            <a:pPr algn="l"/>
            <a:r>
              <a:rPr lang="en-US" sz="4000" b="1" dirty="0">
                <a:solidFill>
                  <a:srgbClr val="F68B1F"/>
                </a:solidFill>
                <a:latin typeface="+mn-lt"/>
                <a:cs typeface="Arial" pitchFamily="34" charset="0"/>
              </a:rPr>
              <a:t>Misrepresentation</a:t>
            </a:r>
            <a:endParaRPr lang="en-NZ" sz="4000" b="1" dirty="0">
              <a:solidFill>
                <a:srgbClr val="F68B1F"/>
              </a:solidFill>
              <a:latin typeface="+mn-lt"/>
              <a:cs typeface="Arial" pitchFamily="34" charset="0"/>
            </a:endParaRPr>
          </a:p>
        </p:txBody>
      </p:sp>
      <p:sp>
        <p:nvSpPr>
          <p:cNvPr id="6" name="Rectangle 3"/>
          <p:cNvSpPr txBox="1">
            <a:spLocks noChangeArrowheads="1"/>
          </p:cNvSpPr>
          <p:nvPr/>
        </p:nvSpPr>
        <p:spPr>
          <a:xfrm>
            <a:off x="336375" y="1196752"/>
            <a:ext cx="8412089"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68B1F"/>
              </a:buClr>
              <a:buSzPct val="120000"/>
            </a:pPr>
            <a:r>
              <a:rPr lang="en-US" sz="2800" dirty="0">
                <a:cs typeface="Arial" pitchFamily="34" charset="0"/>
              </a:rPr>
              <a:t>Common law codified in New Zealand like mistake since 1979</a:t>
            </a:r>
          </a:p>
          <a:p>
            <a:pPr>
              <a:buClr>
                <a:srgbClr val="F68B1F"/>
              </a:buClr>
              <a:buSzPct val="120000"/>
            </a:pPr>
            <a:r>
              <a:rPr lang="en-US" sz="2800" dirty="0">
                <a:cs typeface="Arial" pitchFamily="34" charset="0"/>
              </a:rPr>
              <a:t>Considerable overlap between misrepresentation claims and FTA protection against misleading and deceptive conduct</a:t>
            </a:r>
          </a:p>
          <a:p>
            <a:pPr>
              <a:buClr>
                <a:srgbClr val="F68B1F"/>
              </a:buClr>
              <a:buSzPct val="120000"/>
            </a:pPr>
            <a:r>
              <a:rPr lang="en-US" sz="2800" dirty="0">
                <a:cs typeface="Arial" pitchFamily="34" charset="0"/>
              </a:rPr>
              <a:t>Several cases in the period of review </a:t>
            </a:r>
          </a:p>
          <a:p>
            <a:pPr>
              <a:buClr>
                <a:srgbClr val="F68B1F"/>
              </a:buClr>
              <a:buSzPct val="120000"/>
            </a:pPr>
            <a:r>
              <a:rPr lang="en-US" sz="2800" dirty="0">
                <a:cs typeface="Arial" pitchFamily="34" charset="0"/>
              </a:rPr>
              <a:t>Tension between signed executed contracts containing clauses which seek to prevent misrepresentation claims</a:t>
            </a:r>
          </a:p>
        </p:txBody>
      </p:sp>
    </p:spTree>
    <p:extLst>
      <p:ext uri="{BB962C8B-B14F-4D97-AF65-F5344CB8AC3E}">
        <p14:creationId xmlns:p14="http://schemas.microsoft.com/office/powerpoint/2010/main" val="3717927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6375" y="1196752"/>
            <a:ext cx="7933417"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68B1F"/>
              </a:buClr>
              <a:buSzPct val="120000"/>
            </a:pPr>
            <a:r>
              <a:rPr lang="en-US" sz="2800" dirty="0">
                <a:cs typeface="Arial" pitchFamily="34" charset="0"/>
              </a:rPr>
              <a:t>Swaps cases </a:t>
            </a:r>
          </a:p>
          <a:p>
            <a:pPr>
              <a:buClr>
                <a:srgbClr val="F68B1F"/>
              </a:buClr>
              <a:buSzPct val="120000"/>
            </a:pPr>
            <a:r>
              <a:rPr lang="en-US" sz="2800" dirty="0">
                <a:cs typeface="Arial" pitchFamily="34" charset="0"/>
              </a:rPr>
              <a:t>Different outcomes depending on whether provisions of contract entered into apply</a:t>
            </a:r>
          </a:p>
          <a:p>
            <a:pPr>
              <a:buClr>
                <a:srgbClr val="F68B1F"/>
              </a:buClr>
              <a:buSzPct val="120000"/>
            </a:pPr>
            <a:r>
              <a:rPr lang="en-US" sz="2800" dirty="0">
                <a:cs typeface="Arial" pitchFamily="34" charset="0"/>
              </a:rPr>
              <a:t>Application of s 50 CCLA (formerly s 4 CRA 1979)</a:t>
            </a:r>
          </a:p>
        </p:txBody>
      </p:sp>
      <p:sp>
        <p:nvSpPr>
          <p:cNvPr id="4" name="Title 1">
            <a:extLst>
              <a:ext uri="{FF2B5EF4-FFF2-40B4-BE49-F238E27FC236}">
                <a16:creationId xmlns:a16="http://schemas.microsoft.com/office/drawing/2014/main" id="{B4CA5DDB-9B47-4AE4-A5DB-E842C6CC79C2}"/>
              </a:ext>
            </a:extLst>
          </p:cNvPr>
          <p:cNvSpPr txBox="1">
            <a:spLocks/>
          </p:cNvSpPr>
          <p:nvPr/>
        </p:nvSpPr>
        <p:spPr>
          <a:xfrm>
            <a:off x="223838" y="332656"/>
            <a:ext cx="8596634" cy="574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F68B1F"/>
                </a:solidFill>
                <a:latin typeface="+mn-lt"/>
                <a:cs typeface="Arial" pitchFamily="34" charset="0"/>
              </a:rPr>
              <a:t>Misrepresentation 				</a:t>
            </a:r>
            <a:r>
              <a:rPr lang="en-US" sz="2800" b="1" dirty="0">
                <a:solidFill>
                  <a:srgbClr val="F68B1F"/>
                </a:solidFill>
                <a:latin typeface="+mn-lt"/>
                <a:cs typeface="Arial" pitchFamily="34" charset="0"/>
              </a:rPr>
              <a:t>cont’d</a:t>
            </a:r>
            <a:endParaRPr lang="en-NZ" sz="2800" b="1" dirty="0">
              <a:solidFill>
                <a:srgbClr val="F68B1F"/>
              </a:solidFill>
              <a:latin typeface="+mn-lt"/>
              <a:cs typeface="Arial" pitchFamily="34" charset="0"/>
            </a:endParaRPr>
          </a:p>
        </p:txBody>
      </p:sp>
    </p:spTree>
    <p:extLst>
      <p:ext uri="{BB962C8B-B14F-4D97-AF65-F5344CB8AC3E}">
        <p14:creationId xmlns:p14="http://schemas.microsoft.com/office/powerpoint/2010/main" val="3671283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F609F-F997-439E-B9AA-24731D2FE904}"/>
              </a:ext>
            </a:extLst>
          </p:cNvPr>
          <p:cNvSpPr>
            <a:spLocks noGrp="1"/>
          </p:cNvSpPr>
          <p:nvPr>
            <p:ph type="title"/>
          </p:nvPr>
        </p:nvSpPr>
        <p:spPr/>
        <p:txBody>
          <a:bodyPr/>
          <a:lstStyle/>
          <a:p>
            <a:r>
              <a:rPr lang="en-NZ" dirty="0"/>
              <a:t>Cygnet Farms Ltd</a:t>
            </a:r>
          </a:p>
        </p:txBody>
      </p:sp>
      <p:sp>
        <p:nvSpPr>
          <p:cNvPr id="3" name="Content Placeholder 2">
            <a:extLst>
              <a:ext uri="{FF2B5EF4-FFF2-40B4-BE49-F238E27FC236}">
                <a16:creationId xmlns:a16="http://schemas.microsoft.com/office/drawing/2014/main" id="{E2007B55-9673-4607-AA31-0094AB46C85E}"/>
              </a:ext>
            </a:extLst>
          </p:cNvPr>
          <p:cNvSpPr>
            <a:spLocks noGrp="1"/>
          </p:cNvSpPr>
          <p:nvPr>
            <p:ph idx="1"/>
          </p:nvPr>
        </p:nvSpPr>
        <p:spPr/>
        <p:txBody>
          <a:bodyPr>
            <a:normAutofit/>
          </a:bodyPr>
          <a:lstStyle/>
          <a:p>
            <a:pPr marL="357188" indent="-357188">
              <a:buClr>
                <a:srgbClr val="F68B1F"/>
              </a:buClr>
              <a:buSzPct val="120000"/>
              <a:buFont typeface="Arial" panose="020B0604020202020204" pitchFamily="34" charset="0"/>
              <a:buChar char="•"/>
            </a:pPr>
            <a:r>
              <a:rPr lang="en-NZ" sz="2800" dirty="0"/>
              <a:t>Use of “swaps” to fund farm purchase</a:t>
            </a:r>
          </a:p>
          <a:p>
            <a:pPr marL="357188" indent="-357188">
              <a:buClr>
                <a:srgbClr val="F68B1F"/>
              </a:buClr>
              <a:buSzPct val="120000"/>
              <a:buFont typeface="Arial" panose="020B0604020202020204" pitchFamily="34" charset="0"/>
              <a:buChar char="•"/>
            </a:pPr>
            <a:r>
              <a:rPr lang="en-NZ" sz="2800" dirty="0"/>
              <a:t>Various allegations failed because of contract exclusion which provided for remedy for breach – </a:t>
            </a:r>
            <a:br>
              <a:rPr lang="en-NZ" sz="2800" dirty="0"/>
            </a:br>
            <a:r>
              <a:rPr lang="en-NZ" sz="2800" dirty="0"/>
              <a:t>s 6 CRA</a:t>
            </a:r>
          </a:p>
          <a:p>
            <a:pPr marL="357188" indent="-357188">
              <a:buClr>
                <a:srgbClr val="F68B1F"/>
              </a:buClr>
              <a:buSzPct val="120000"/>
              <a:buFont typeface="Arial" panose="020B0604020202020204" pitchFamily="34" charset="0"/>
              <a:buChar char="•"/>
            </a:pPr>
            <a:r>
              <a:rPr lang="en-NZ" sz="2800" dirty="0"/>
              <a:t>Not able to be considered under s 4</a:t>
            </a:r>
          </a:p>
          <a:p>
            <a:pPr marL="357188" indent="-357188">
              <a:buClr>
                <a:srgbClr val="F68B1F"/>
              </a:buClr>
              <a:buSzPct val="120000"/>
              <a:buFont typeface="Arial" panose="020B0604020202020204" pitchFamily="34" charset="0"/>
              <a:buChar char="•"/>
            </a:pPr>
            <a:r>
              <a:rPr lang="en-NZ" sz="2800" dirty="0"/>
              <a:t>Tort claim not available because party to contract had to sue in misrepresentation under CRA</a:t>
            </a:r>
          </a:p>
        </p:txBody>
      </p:sp>
    </p:spTree>
    <p:extLst>
      <p:ext uri="{BB962C8B-B14F-4D97-AF65-F5344CB8AC3E}">
        <p14:creationId xmlns:p14="http://schemas.microsoft.com/office/powerpoint/2010/main" val="19709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3838" y="332656"/>
            <a:ext cx="8380610" cy="574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F68B1F"/>
                </a:solidFill>
                <a:latin typeface="+mn-lt"/>
                <a:cs typeface="Arial" pitchFamily="34" charset="0"/>
              </a:rPr>
              <a:t>CPD Verification of Attendance </a:t>
            </a:r>
            <a:endParaRPr lang="en-NZ" sz="4000" b="1" dirty="0">
              <a:solidFill>
                <a:srgbClr val="F68B1F"/>
              </a:solidFill>
              <a:latin typeface="+mn-lt"/>
              <a:cs typeface="Arial"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841" t="6554" r="2988"/>
          <a:stretch/>
        </p:blipFill>
        <p:spPr>
          <a:xfrm>
            <a:off x="475013" y="1272086"/>
            <a:ext cx="6092042" cy="4461170"/>
          </a:xfrm>
          <a:prstGeom prst="rect">
            <a:avLst/>
          </a:prstGeom>
          <a:ln w="3175">
            <a:solidFill>
              <a:schemeClr val="tx1"/>
            </a:solidFill>
          </a:ln>
        </p:spPr>
      </p:pic>
      <p:sp>
        <p:nvSpPr>
          <p:cNvPr id="7" name="TextBox 6"/>
          <p:cNvSpPr txBox="1"/>
          <p:nvPr/>
        </p:nvSpPr>
        <p:spPr>
          <a:xfrm>
            <a:off x="6732240" y="1463216"/>
            <a:ext cx="2088232" cy="1754326"/>
          </a:xfrm>
          <a:prstGeom prst="rect">
            <a:avLst/>
          </a:prstGeom>
          <a:noFill/>
        </p:spPr>
        <p:txBody>
          <a:bodyPr wrap="square" rtlCol="0">
            <a:spAutoFit/>
          </a:bodyPr>
          <a:lstStyle/>
          <a:p>
            <a:r>
              <a:rPr lang="en-NZ" dirty="0"/>
              <a:t>For seminars, conferences and intensives – this is the portion of your ticket that verifies your attendance</a:t>
            </a:r>
          </a:p>
        </p:txBody>
      </p:sp>
      <p:sp>
        <p:nvSpPr>
          <p:cNvPr id="8" name="Left Arrow 7"/>
          <p:cNvSpPr/>
          <p:nvPr/>
        </p:nvSpPr>
        <p:spPr>
          <a:xfrm>
            <a:off x="6876256" y="3335424"/>
            <a:ext cx="1368152" cy="288032"/>
          </a:xfrm>
          <a:prstGeom prst="leftArrow">
            <a:avLst/>
          </a:prstGeom>
          <a:solidFill>
            <a:srgbClr val="F68B1F"/>
          </a:solidFill>
          <a:ln>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207636983"/>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6375" y="1196752"/>
            <a:ext cx="8340081"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68B1F"/>
              </a:buClr>
              <a:buSzPct val="120000"/>
            </a:pPr>
            <a:r>
              <a:rPr lang="en-US" sz="2800" i="1" dirty="0">
                <a:cs typeface="Arial" pitchFamily="34" charset="0"/>
              </a:rPr>
              <a:t>CA </a:t>
            </a:r>
            <a:r>
              <a:rPr lang="en-US" sz="2800" i="1" dirty="0" err="1">
                <a:cs typeface="Arial" pitchFamily="34" charset="0"/>
              </a:rPr>
              <a:t>Bushline</a:t>
            </a:r>
            <a:r>
              <a:rPr lang="en-US" sz="2800" i="1" dirty="0">
                <a:cs typeface="Arial" pitchFamily="34" charset="0"/>
              </a:rPr>
              <a:t> Trustees Ltd v ANZ Bank New Zealand Ltd</a:t>
            </a:r>
          </a:p>
          <a:p>
            <a:pPr>
              <a:buClr>
                <a:srgbClr val="F68B1F"/>
              </a:buClr>
              <a:buSzPct val="120000"/>
            </a:pPr>
            <a:r>
              <a:rPr lang="en-US" sz="2800" dirty="0">
                <a:cs typeface="Arial" pitchFamily="34" charset="0"/>
              </a:rPr>
              <a:t>High Court same result at </a:t>
            </a:r>
            <a:r>
              <a:rPr lang="en-US" sz="2800" i="1" dirty="0">
                <a:cs typeface="Arial" pitchFamily="34" charset="0"/>
              </a:rPr>
              <a:t>Cygnet – </a:t>
            </a:r>
            <a:r>
              <a:rPr lang="en-US" sz="2800" dirty="0">
                <a:cs typeface="Arial" pitchFamily="34" charset="0"/>
              </a:rPr>
              <a:t>CA reversed</a:t>
            </a:r>
          </a:p>
          <a:p>
            <a:pPr>
              <a:buClr>
                <a:srgbClr val="F68B1F"/>
              </a:buClr>
              <a:buSzPct val="120000"/>
            </a:pPr>
            <a:r>
              <a:rPr lang="en-US" sz="2800" dirty="0">
                <a:cs typeface="Arial" pitchFamily="34" charset="0"/>
              </a:rPr>
              <a:t>Many causes of action – but misrepresentation/contract case </a:t>
            </a:r>
          </a:p>
          <a:p>
            <a:pPr>
              <a:buClr>
                <a:srgbClr val="F68B1F"/>
              </a:buClr>
              <a:buSzPct val="120000"/>
            </a:pPr>
            <a:r>
              <a:rPr lang="en-US" sz="2800" dirty="0">
                <a:cs typeface="Arial" pitchFamily="34" charset="0"/>
              </a:rPr>
              <a:t>Court underlines role of fairness and reasonableness in reversing High Court decision – able to do this by statutory intervention</a:t>
            </a:r>
          </a:p>
          <a:p>
            <a:pPr>
              <a:buClr>
                <a:srgbClr val="F68B1F"/>
              </a:buClr>
              <a:buSzPct val="120000"/>
            </a:pPr>
            <a:r>
              <a:rPr lang="en-US" sz="2800" dirty="0">
                <a:cs typeface="Arial" pitchFamily="34" charset="0"/>
              </a:rPr>
              <a:t>Supreme Court appeal March 2020</a:t>
            </a:r>
          </a:p>
          <a:p>
            <a:pPr marL="457200" lvl="1" indent="0">
              <a:buClr>
                <a:srgbClr val="8BB43F"/>
              </a:buClr>
              <a:buNone/>
            </a:pPr>
            <a:endParaRPr lang="en-GB" sz="2400" dirty="0">
              <a:cs typeface="Arial" pitchFamily="34" charset="0"/>
            </a:endParaRPr>
          </a:p>
        </p:txBody>
      </p:sp>
      <p:sp>
        <p:nvSpPr>
          <p:cNvPr id="4" name="Title 1">
            <a:extLst>
              <a:ext uri="{FF2B5EF4-FFF2-40B4-BE49-F238E27FC236}">
                <a16:creationId xmlns:a16="http://schemas.microsoft.com/office/drawing/2014/main" id="{6A44E961-2F55-46F4-9BFB-9087E726A723}"/>
              </a:ext>
            </a:extLst>
          </p:cNvPr>
          <p:cNvSpPr txBox="1">
            <a:spLocks/>
          </p:cNvSpPr>
          <p:nvPr/>
        </p:nvSpPr>
        <p:spPr>
          <a:xfrm>
            <a:off x="223838" y="332656"/>
            <a:ext cx="8596634" cy="574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F68B1F"/>
                </a:solidFill>
                <a:latin typeface="+mn-lt"/>
                <a:cs typeface="Arial" pitchFamily="34" charset="0"/>
              </a:rPr>
              <a:t>Misrepresentation 				</a:t>
            </a:r>
            <a:r>
              <a:rPr lang="en-US" sz="2800" b="1" dirty="0">
                <a:solidFill>
                  <a:srgbClr val="F68B1F"/>
                </a:solidFill>
                <a:latin typeface="+mn-lt"/>
                <a:cs typeface="Arial" pitchFamily="34" charset="0"/>
              </a:rPr>
              <a:t>cont’d</a:t>
            </a:r>
            <a:endParaRPr lang="en-NZ" sz="2800" b="1" dirty="0">
              <a:solidFill>
                <a:srgbClr val="F68B1F"/>
              </a:solidFill>
              <a:latin typeface="+mn-lt"/>
              <a:cs typeface="Arial" pitchFamily="34" charset="0"/>
            </a:endParaRPr>
          </a:p>
        </p:txBody>
      </p:sp>
    </p:spTree>
    <p:extLst>
      <p:ext uri="{BB962C8B-B14F-4D97-AF65-F5344CB8AC3E}">
        <p14:creationId xmlns:p14="http://schemas.microsoft.com/office/powerpoint/2010/main" val="3171132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6375" y="1196752"/>
            <a:ext cx="7933417"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68B1F"/>
              </a:buClr>
              <a:buSzPct val="120000"/>
              <a:buNone/>
            </a:pPr>
            <a:r>
              <a:rPr lang="en-NZ" sz="3000" dirty="0"/>
              <a:t>Clause 10.1</a:t>
            </a:r>
          </a:p>
          <a:p>
            <a:pPr marL="0" indent="0">
              <a:buClr>
                <a:srgbClr val="F68B1F"/>
              </a:buClr>
              <a:buSzPct val="120000"/>
              <a:buNone/>
            </a:pPr>
            <a:r>
              <a:rPr lang="en-NZ" sz="3000" dirty="0"/>
              <a:t>[t]o the maximum extent permissible by law, the Bank will not be liable for the Customer’s loss in any circumstances</a:t>
            </a:r>
            <a:endParaRPr lang="en-GB" sz="3000" dirty="0">
              <a:cs typeface="Arial" pitchFamily="34" charset="0"/>
            </a:endParaRPr>
          </a:p>
        </p:txBody>
      </p:sp>
      <p:sp>
        <p:nvSpPr>
          <p:cNvPr id="4" name="Title 1">
            <a:extLst>
              <a:ext uri="{FF2B5EF4-FFF2-40B4-BE49-F238E27FC236}">
                <a16:creationId xmlns:a16="http://schemas.microsoft.com/office/drawing/2014/main" id="{6A44E961-2F55-46F4-9BFB-9087E726A723}"/>
              </a:ext>
            </a:extLst>
          </p:cNvPr>
          <p:cNvSpPr txBox="1">
            <a:spLocks/>
          </p:cNvSpPr>
          <p:nvPr/>
        </p:nvSpPr>
        <p:spPr>
          <a:xfrm>
            <a:off x="223838" y="332656"/>
            <a:ext cx="8596634" cy="574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F68B1F"/>
                </a:solidFill>
                <a:latin typeface="+mn-lt"/>
                <a:cs typeface="Arial" pitchFamily="34" charset="0"/>
              </a:rPr>
              <a:t>Misrepresentation 				</a:t>
            </a:r>
            <a:r>
              <a:rPr lang="en-US" sz="2800" b="1" dirty="0">
                <a:solidFill>
                  <a:srgbClr val="F68B1F"/>
                </a:solidFill>
                <a:latin typeface="+mn-lt"/>
                <a:cs typeface="Arial" pitchFamily="34" charset="0"/>
              </a:rPr>
              <a:t>cont’d</a:t>
            </a:r>
            <a:endParaRPr lang="en-NZ" sz="2800" b="1" dirty="0">
              <a:solidFill>
                <a:srgbClr val="F68B1F"/>
              </a:solidFill>
              <a:latin typeface="+mn-lt"/>
              <a:cs typeface="Arial" pitchFamily="34" charset="0"/>
            </a:endParaRPr>
          </a:p>
        </p:txBody>
      </p:sp>
    </p:spTree>
    <p:extLst>
      <p:ext uri="{BB962C8B-B14F-4D97-AF65-F5344CB8AC3E}">
        <p14:creationId xmlns:p14="http://schemas.microsoft.com/office/powerpoint/2010/main" val="3327291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6375" y="1196752"/>
            <a:ext cx="7933417"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68B1F"/>
              </a:buClr>
              <a:buSzPct val="120000"/>
              <a:buNone/>
            </a:pPr>
            <a:r>
              <a:rPr lang="en-GB" sz="3000" dirty="0"/>
              <a:t>CA said s 50 CCLA “reflects the importance for the law in New Zealand, both common and statute, of the values of fairness and reasonableness in everyday life”</a:t>
            </a:r>
            <a:endParaRPr lang="en-GB" sz="3000" dirty="0">
              <a:cs typeface="Arial" pitchFamily="34" charset="0"/>
            </a:endParaRPr>
          </a:p>
        </p:txBody>
      </p:sp>
      <p:sp>
        <p:nvSpPr>
          <p:cNvPr id="4" name="Title 1">
            <a:extLst>
              <a:ext uri="{FF2B5EF4-FFF2-40B4-BE49-F238E27FC236}">
                <a16:creationId xmlns:a16="http://schemas.microsoft.com/office/drawing/2014/main" id="{6A44E961-2F55-46F4-9BFB-9087E726A723}"/>
              </a:ext>
            </a:extLst>
          </p:cNvPr>
          <p:cNvSpPr txBox="1">
            <a:spLocks/>
          </p:cNvSpPr>
          <p:nvPr/>
        </p:nvSpPr>
        <p:spPr>
          <a:xfrm>
            <a:off x="223838" y="332656"/>
            <a:ext cx="8596634" cy="574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F68B1F"/>
                </a:solidFill>
                <a:latin typeface="+mn-lt"/>
                <a:cs typeface="Arial" pitchFamily="34" charset="0"/>
              </a:rPr>
              <a:t>Misrepresentation 				</a:t>
            </a:r>
            <a:r>
              <a:rPr lang="en-US" sz="2800" b="1" dirty="0">
                <a:solidFill>
                  <a:srgbClr val="F68B1F"/>
                </a:solidFill>
                <a:latin typeface="+mn-lt"/>
                <a:cs typeface="Arial" pitchFamily="34" charset="0"/>
              </a:rPr>
              <a:t>cont’d</a:t>
            </a:r>
            <a:endParaRPr lang="en-NZ" sz="2800" b="1" dirty="0">
              <a:solidFill>
                <a:srgbClr val="F68B1F"/>
              </a:solidFill>
              <a:latin typeface="+mn-lt"/>
              <a:cs typeface="Arial" pitchFamily="34" charset="0"/>
            </a:endParaRPr>
          </a:p>
        </p:txBody>
      </p:sp>
    </p:spTree>
    <p:extLst>
      <p:ext uri="{BB962C8B-B14F-4D97-AF65-F5344CB8AC3E}">
        <p14:creationId xmlns:p14="http://schemas.microsoft.com/office/powerpoint/2010/main" val="2326438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3838" y="332656"/>
            <a:ext cx="7129462" cy="574675"/>
          </a:xfrm>
        </p:spPr>
        <p:txBody>
          <a:bodyPr>
            <a:noAutofit/>
          </a:bodyPr>
          <a:lstStyle/>
          <a:p>
            <a:pPr algn="l"/>
            <a:r>
              <a:rPr lang="en-US" sz="4000" b="1" dirty="0">
                <a:solidFill>
                  <a:srgbClr val="F68B1F"/>
                </a:solidFill>
                <a:latin typeface="+mn-lt"/>
                <a:cs typeface="Arial" pitchFamily="34" charset="0"/>
              </a:rPr>
              <a:t>Penalties</a:t>
            </a:r>
            <a:endParaRPr lang="en-NZ" sz="4000" b="1" dirty="0">
              <a:solidFill>
                <a:srgbClr val="F68B1F"/>
              </a:solidFill>
              <a:latin typeface="+mn-lt"/>
              <a:cs typeface="Arial" pitchFamily="34" charset="0"/>
            </a:endParaRPr>
          </a:p>
        </p:txBody>
      </p:sp>
      <p:sp>
        <p:nvSpPr>
          <p:cNvPr id="6" name="Rectangle 3"/>
          <p:cNvSpPr txBox="1">
            <a:spLocks noChangeArrowheads="1"/>
          </p:cNvSpPr>
          <p:nvPr/>
        </p:nvSpPr>
        <p:spPr>
          <a:xfrm>
            <a:off x="336375" y="1196752"/>
            <a:ext cx="7933417"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68B1F"/>
              </a:buClr>
              <a:buSzPct val="120000"/>
            </a:pPr>
            <a:r>
              <a:rPr lang="en-US" sz="2800" dirty="0">
                <a:cs typeface="Arial" pitchFamily="34" charset="0"/>
              </a:rPr>
              <a:t>On going development </a:t>
            </a:r>
          </a:p>
          <a:p>
            <a:pPr>
              <a:buClr>
                <a:srgbClr val="F68B1F"/>
              </a:buClr>
              <a:buSzPct val="120000"/>
            </a:pPr>
            <a:r>
              <a:rPr lang="en-US" sz="2800" dirty="0">
                <a:cs typeface="Arial" pitchFamily="34" charset="0"/>
              </a:rPr>
              <a:t>Quiet corner of the law until about 10 years ago</a:t>
            </a:r>
          </a:p>
          <a:p>
            <a:pPr>
              <a:buClr>
                <a:srgbClr val="F68B1F"/>
              </a:buClr>
              <a:buSzPct val="120000"/>
            </a:pPr>
            <a:r>
              <a:rPr lang="en-US" sz="2800" dirty="0">
                <a:cs typeface="Arial" pitchFamily="34" charset="0"/>
              </a:rPr>
              <a:t>NZ Court of Appeal </a:t>
            </a:r>
            <a:r>
              <a:rPr lang="en-US" sz="2800" i="1" dirty="0">
                <a:cs typeface="Arial" pitchFamily="34" charset="0"/>
              </a:rPr>
              <a:t>Honeybees</a:t>
            </a:r>
            <a:r>
              <a:rPr lang="en-US" sz="2800" dirty="0">
                <a:cs typeface="Arial" pitchFamily="34" charset="0"/>
              </a:rPr>
              <a:t> upheld High Court decision that clause indemnity clause was not penal. Applied new approach to question whether provision in contract penal from UK – </a:t>
            </a:r>
            <a:r>
              <a:rPr lang="en-US" sz="2800" i="1" dirty="0">
                <a:cs typeface="Arial" pitchFamily="34" charset="0"/>
              </a:rPr>
              <a:t>Cavendish</a:t>
            </a:r>
          </a:p>
          <a:p>
            <a:pPr>
              <a:buClr>
                <a:srgbClr val="F68B1F"/>
              </a:buClr>
              <a:buSzPct val="120000"/>
            </a:pPr>
            <a:r>
              <a:rPr lang="en-US" sz="2800" dirty="0">
                <a:cs typeface="Arial" pitchFamily="34" charset="0"/>
              </a:rPr>
              <a:t>Supreme Court case heard and judgment awaited </a:t>
            </a:r>
          </a:p>
          <a:p>
            <a:pPr marL="457200" lvl="1" indent="0">
              <a:buClr>
                <a:srgbClr val="8BB43F"/>
              </a:buClr>
              <a:buNone/>
            </a:pPr>
            <a:endParaRPr lang="en-GB" sz="2400" dirty="0">
              <a:cs typeface="Arial" pitchFamily="34" charset="0"/>
            </a:endParaRPr>
          </a:p>
        </p:txBody>
      </p:sp>
    </p:spTree>
    <p:extLst>
      <p:ext uri="{BB962C8B-B14F-4D97-AF65-F5344CB8AC3E}">
        <p14:creationId xmlns:p14="http://schemas.microsoft.com/office/powerpoint/2010/main" val="2847256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3838" y="332656"/>
            <a:ext cx="8045954" cy="936104"/>
          </a:xfrm>
        </p:spPr>
        <p:txBody>
          <a:bodyPr>
            <a:noAutofit/>
          </a:bodyPr>
          <a:lstStyle/>
          <a:p>
            <a:pPr algn="l"/>
            <a:r>
              <a:rPr lang="en-US" sz="4000" b="1" dirty="0">
                <a:solidFill>
                  <a:srgbClr val="F68B1F"/>
                </a:solidFill>
                <a:latin typeface="+mn-lt"/>
                <a:cs typeface="Arial" pitchFamily="34" charset="0"/>
              </a:rPr>
              <a:t>Force majeure, contract discretion and frustration</a:t>
            </a:r>
            <a:endParaRPr lang="en-NZ" sz="4000" b="1" dirty="0">
              <a:solidFill>
                <a:srgbClr val="F68B1F"/>
              </a:solidFill>
              <a:latin typeface="+mn-lt"/>
              <a:cs typeface="Arial" pitchFamily="34" charset="0"/>
            </a:endParaRPr>
          </a:p>
        </p:txBody>
      </p:sp>
      <p:sp>
        <p:nvSpPr>
          <p:cNvPr id="6" name="Rectangle 3"/>
          <p:cNvSpPr txBox="1">
            <a:spLocks noChangeArrowheads="1"/>
          </p:cNvSpPr>
          <p:nvPr/>
        </p:nvSpPr>
        <p:spPr>
          <a:xfrm>
            <a:off x="310519" y="1556792"/>
            <a:ext cx="7933417"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68B1F"/>
              </a:buClr>
              <a:buSzPct val="120000"/>
            </a:pPr>
            <a:r>
              <a:rPr lang="en-US" sz="2800" dirty="0">
                <a:cs typeface="Arial" pitchFamily="34" charset="0"/>
              </a:rPr>
              <a:t>Area of current interest</a:t>
            </a:r>
          </a:p>
          <a:p>
            <a:pPr>
              <a:buClr>
                <a:srgbClr val="F68B1F"/>
              </a:buClr>
              <a:buSzPct val="120000"/>
            </a:pPr>
            <a:r>
              <a:rPr lang="en-US" sz="2800" dirty="0">
                <a:cs typeface="Arial" pitchFamily="34" charset="0"/>
              </a:rPr>
              <a:t>More contract discretion clauses – reflects that contract particularly long term unlikely to be able to cover every eventuality</a:t>
            </a:r>
          </a:p>
          <a:p>
            <a:pPr>
              <a:buClr>
                <a:srgbClr val="F68B1F"/>
              </a:buClr>
              <a:buSzPct val="120000"/>
            </a:pPr>
            <a:r>
              <a:rPr lang="en-US" sz="2800" dirty="0">
                <a:cs typeface="Arial" pitchFamily="34" charset="0"/>
              </a:rPr>
              <a:t>Force majeure clauses established feature of particularly international contracts</a:t>
            </a:r>
          </a:p>
          <a:p>
            <a:pPr marL="0" indent="0">
              <a:buClr>
                <a:srgbClr val="F68B1F"/>
              </a:buClr>
              <a:buSzPct val="120000"/>
              <a:buNone/>
            </a:pPr>
            <a:r>
              <a:rPr lang="en-US" sz="2800" dirty="0">
                <a:cs typeface="Arial" pitchFamily="34" charset="0"/>
              </a:rPr>
              <a:t> </a:t>
            </a:r>
          </a:p>
          <a:p>
            <a:pPr marL="457200" lvl="1" indent="0">
              <a:buClr>
                <a:srgbClr val="8BB43F"/>
              </a:buClr>
              <a:buNone/>
            </a:pPr>
            <a:endParaRPr lang="en-GB" sz="2400" dirty="0">
              <a:cs typeface="Arial" pitchFamily="34" charset="0"/>
            </a:endParaRPr>
          </a:p>
        </p:txBody>
      </p:sp>
    </p:spTree>
    <p:extLst>
      <p:ext uri="{BB962C8B-B14F-4D97-AF65-F5344CB8AC3E}">
        <p14:creationId xmlns:p14="http://schemas.microsoft.com/office/powerpoint/2010/main" val="2426242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1BE3A-4936-43AE-A5CF-9013946FF0DE}"/>
              </a:ext>
            </a:extLst>
          </p:cNvPr>
          <p:cNvSpPr>
            <a:spLocks noGrp="1"/>
          </p:cNvSpPr>
          <p:nvPr>
            <p:ph type="title"/>
          </p:nvPr>
        </p:nvSpPr>
        <p:spPr/>
        <p:txBody>
          <a:bodyPr/>
          <a:lstStyle/>
          <a:p>
            <a:r>
              <a:rPr lang="en-NZ" dirty="0"/>
              <a:t>Force majeure 	</a:t>
            </a:r>
          </a:p>
        </p:txBody>
      </p:sp>
      <p:sp>
        <p:nvSpPr>
          <p:cNvPr id="3" name="Content Placeholder 2">
            <a:extLst>
              <a:ext uri="{FF2B5EF4-FFF2-40B4-BE49-F238E27FC236}">
                <a16:creationId xmlns:a16="http://schemas.microsoft.com/office/drawing/2014/main" id="{5BC40201-6E20-4C45-99E3-50BFA9F87DCB}"/>
              </a:ext>
            </a:extLst>
          </p:cNvPr>
          <p:cNvSpPr>
            <a:spLocks noGrp="1"/>
          </p:cNvSpPr>
          <p:nvPr>
            <p:ph idx="1"/>
          </p:nvPr>
        </p:nvSpPr>
        <p:spPr>
          <a:xfrm>
            <a:off x="341644" y="1196752"/>
            <a:ext cx="8406820" cy="4495800"/>
          </a:xfrm>
        </p:spPr>
        <p:txBody>
          <a:bodyPr>
            <a:normAutofit/>
          </a:bodyPr>
          <a:lstStyle/>
          <a:p>
            <a:pPr marL="357188" indent="-357188">
              <a:buClr>
                <a:srgbClr val="F68B1F"/>
              </a:buClr>
              <a:buSzPct val="120000"/>
              <a:buFont typeface="Arial" panose="020B0604020202020204" pitchFamily="34" charset="0"/>
              <a:buChar char="•"/>
            </a:pPr>
            <a:r>
              <a:rPr lang="en-NZ" sz="2800" dirty="0"/>
              <a:t>Not a stand alone doctrine in New Zealand law</a:t>
            </a:r>
          </a:p>
          <a:p>
            <a:pPr marL="357188" indent="-357188">
              <a:buClr>
                <a:srgbClr val="F68B1F"/>
              </a:buClr>
              <a:buSzPct val="120000"/>
              <a:buFont typeface="Arial" panose="020B0604020202020204" pitchFamily="34" charset="0"/>
              <a:buChar char="•"/>
            </a:pPr>
            <a:r>
              <a:rPr lang="en-NZ" sz="2800" dirty="0"/>
              <a:t>Matter of interpretation – apply clause to facts</a:t>
            </a:r>
          </a:p>
          <a:p>
            <a:pPr marL="357188" indent="-357188">
              <a:buClr>
                <a:srgbClr val="F68B1F"/>
              </a:buClr>
              <a:buSzPct val="120000"/>
              <a:buFont typeface="Arial" panose="020B0604020202020204" pitchFamily="34" charset="0"/>
              <a:buChar char="•"/>
            </a:pPr>
            <a:r>
              <a:rPr lang="en-NZ" sz="2800" dirty="0"/>
              <a:t>Frustration common law principle where contract performance rendered impossible </a:t>
            </a:r>
          </a:p>
          <a:p>
            <a:pPr marL="357188" indent="-357188">
              <a:buClr>
                <a:srgbClr val="F68B1F"/>
              </a:buClr>
              <a:buSzPct val="120000"/>
              <a:buFont typeface="Arial" panose="020B0604020202020204" pitchFamily="34" charset="0"/>
              <a:buChar char="•"/>
            </a:pPr>
            <a:r>
              <a:rPr lang="en-NZ" sz="2800" dirty="0"/>
              <a:t>Principles considered in context – multi-faceted approach</a:t>
            </a:r>
          </a:p>
          <a:p>
            <a:pPr marL="357188" indent="-357188">
              <a:buClr>
                <a:srgbClr val="F68B1F"/>
              </a:buClr>
              <a:buSzPct val="120000"/>
              <a:buFont typeface="Arial" panose="020B0604020202020204" pitchFamily="34" charset="0"/>
              <a:buChar char="•"/>
            </a:pPr>
            <a:r>
              <a:rPr lang="en-NZ" sz="2800" dirty="0"/>
              <a:t>Statutory provision for recovery now CCLA ss 61-69</a:t>
            </a:r>
          </a:p>
        </p:txBody>
      </p:sp>
    </p:spTree>
    <p:extLst>
      <p:ext uri="{BB962C8B-B14F-4D97-AF65-F5344CB8AC3E}">
        <p14:creationId xmlns:p14="http://schemas.microsoft.com/office/powerpoint/2010/main" val="2898075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3838" y="332656"/>
            <a:ext cx="7129462" cy="574675"/>
          </a:xfrm>
        </p:spPr>
        <p:txBody>
          <a:bodyPr>
            <a:noAutofit/>
          </a:bodyPr>
          <a:lstStyle/>
          <a:p>
            <a:pPr algn="l"/>
            <a:r>
              <a:rPr lang="en-US" sz="4000" b="1" dirty="0">
                <a:solidFill>
                  <a:srgbClr val="F68B1F"/>
                </a:solidFill>
                <a:latin typeface="+mn-lt"/>
                <a:cs typeface="Arial" pitchFamily="34" charset="0"/>
              </a:rPr>
              <a:t>Damages</a:t>
            </a:r>
            <a:endParaRPr lang="en-NZ" sz="4000" b="1" dirty="0">
              <a:solidFill>
                <a:srgbClr val="F68B1F"/>
              </a:solidFill>
              <a:latin typeface="+mn-lt"/>
              <a:cs typeface="Arial" pitchFamily="34" charset="0"/>
            </a:endParaRPr>
          </a:p>
        </p:txBody>
      </p:sp>
      <p:sp>
        <p:nvSpPr>
          <p:cNvPr id="6" name="Rectangle 3"/>
          <p:cNvSpPr txBox="1">
            <a:spLocks noChangeArrowheads="1"/>
          </p:cNvSpPr>
          <p:nvPr/>
        </p:nvSpPr>
        <p:spPr>
          <a:xfrm>
            <a:off x="336375" y="1196752"/>
            <a:ext cx="8196065"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68B1F"/>
              </a:buClr>
              <a:buSzPct val="120000"/>
            </a:pPr>
            <a:r>
              <a:rPr lang="en-US" sz="2800" dirty="0">
                <a:cs typeface="Arial" pitchFamily="34" charset="0"/>
              </a:rPr>
              <a:t>Calculating damages for breach where party in breach might have been excused if able to perform</a:t>
            </a:r>
          </a:p>
          <a:p>
            <a:pPr>
              <a:buClr>
                <a:srgbClr val="F68B1F"/>
              </a:buClr>
              <a:buSzPct val="120000"/>
            </a:pPr>
            <a:r>
              <a:rPr lang="en-US" sz="2800" i="1" dirty="0">
                <a:cs typeface="Arial" pitchFamily="34" charset="0"/>
              </a:rPr>
              <a:t>Classic Maritime Inc v </a:t>
            </a:r>
            <a:r>
              <a:rPr lang="en-US" sz="2800" i="1" dirty="0" err="1">
                <a:cs typeface="Arial" pitchFamily="34" charset="0"/>
              </a:rPr>
              <a:t>Limbungan</a:t>
            </a:r>
            <a:r>
              <a:rPr lang="en-US" sz="2800" i="1" dirty="0">
                <a:cs typeface="Arial" pitchFamily="34" charset="0"/>
              </a:rPr>
              <a:t> Makmur SDN BHD </a:t>
            </a:r>
            <a:r>
              <a:rPr lang="en-US" sz="2800" dirty="0">
                <a:cs typeface="Arial" pitchFamily="34" charset="0"/>
              </a:rPr>
              <a:t>– </a:t>
            </a:r>
            <a:r>
              <a:rPr lang="en-US" sz="2800" i="1" dirty="0">
                <a:cs typeface="Arial" pitchFamily="34" charset="0"/>
              </a:rPr>
              <a:t>force majeure </a:t>
            </a:r>
            <a:r>
              <a:rPr lang="en-US" sz="2800" dirty="0">
                <a:cs typeface="Arial" pitchFamily="34" charset="0"/>
              </a:rPr>
              <a:t>clause and assessment of damages</a:t>
            </a:r>
          </a:p>
          <a:p>
            <a:pPr>
              <a:buClr>
                <a:srgbClr val="F68B1F"/>
              </a:buClr>
              <a:buSzPct val="120000"/>
            </a:pPr>
            <a:r>
              <a:rPr lang="en-US" sz="2800" dirty="0">
                <a:cs typeface="Arial" pitchFamily="34" charset="0"/>
              </a:rPr>
              <a:t>Limiting the reasoning in </a:t>
            </a:r>
            <a:r>
              <a:rPr lang="en-US" sz="2800" i="1" dirty="0">
                <a:cs typeface="Arial" pitchFamily="34" charset="0"/>
              </a:rPr>
              <a:t>Golden Victory </a:t>
            </a:r>
            <a:r>
              <a:rPr lang="en-US" sz="2800" dirty="0">
                <a:cs typeface="Arial" pitchFamily="34" charset="0"/>
              </a:rPr>
              <a:t>and </a:t>
            </a:r>
            <a:r>
              <a:rPr lang="en-US" sz="2800" i="1" dirty="0">
                <a:cs typeface="Arial" pitchFamily="34" charset="0"/>
              </a:rPr>
              <a:t>Bunge v </a:t>
            </a:r>
            <a:r>
              <a:rPr lang="en-US" sz="2800" i="1" dirty="0" err="1">
                <a:cs typeface="Arial" pitchFamily="34" charset="0"/>
              </a:rPr>
              <a:t>Nidera</a:t>
            </a:r>
            <a:endParaRPr lang="en-US" sz="2800" i="1" dirty="0">
              <a:cs typeface="Arial" pitchFamily="34" charset="0"/>
            </a:endParaRPr>
          </a:p>
          <a:p>
            <a:pPr marL="457200" lvl="1" indent="0">
              <a:buClr>
                <a:srgbClr val="8BB43F"/>
              </a:buClr>
              <a:buNone/>
            </a:pPr>
            <a:endParaRPr lang="en-GB" sz="2400" dirty="0">
              <a:cs typeface="Arial" pitchFamily="34" charset="0"/>
            </a:endParaRPr>
          </a:p>
        </p:txBody>
      </p:sp>
    </p:spTree>
    <p:extLst>
      <p:ext uri="{BB962C8B-B14F-4D97-AF65-F5344CB8AC3E}">
        <p14:creationId xmlns:p14="http://schemas.microsoft.com/office/powerpoint/2010/main" val="3726229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6375" y="1196752"/>
            <a:ext cx="7933417"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68B1F"/>
              </a:buClr>
              <a:buSzPct val="120000"/>
            </a:pPr>
            <a:r>
              <a:rPr lang="en-US" sz="2800" dirty="0">
                <a:cs typeface="Arial" pitchFamily="34" charset="0"/>
              </a:rPr>
              <a:t>Availability of negotiating damages for breach of contract</a:t>
            </a:r>
          </a:p>
          <a:p>
            <a:pPr>
              <a:buClr>
                <a:srgbClr val="F68B1F"/>
              </a:buClr>
              <a:buSzPct val="120000"/>
            </a:pPr>
            <a:r>
              <a:rPr lang="en-US" sz="2800" dirty="0">
                <a:cs typeface="Arial" pitchFamily="34" charset="0"/>
              </a:rPr>
              <a:t>UK SC </a:t>
            </a:r>
            <a:r>
              <a:rPr lang="en-US" sz="2800" i="1" dirty="0">
                <a:cs typeface="Arial" pitchFamily="34" charset="0"/>
              </a:rPr>
              <a:t>One Step (Support) Ltd v Garnier </a:t>
            </a:r>
            <a:r>
              <a:rPr lang="en-US" sz="2800" dirty="0">
                <a:cs typeface="Arial" pitchFamily="34" charset="0"/>
              </a:rPr>
              <a:t>emphasis on principles which should be followed</a:t>
            </a:r>
          </a:p>
          <a:p>
            <a:pPr>
              <a:buClr>
                <a:srgbClr val="F68B1F"/>
              </a:buClr>
              <a:buSzPct val="120000"/>
            </a:pPr>
            <a:r>
              <a:rPr lang="en-US" sz="2800" dirty="0">
                <a:cs typeface="Arial" pitchFamily="34" charset="0"/>
              </a:rPr>
              <a:t>No room for general use of “negotiation damages” because not principled when cases considered</a:t>
            </a:r>
          </a:p>
          <a:p>
            <a:pPr>
              <a:buClr>
                <a:srgbClr val="F68B1F"/>
              </a:buClr>
              <a:buSzPct val="120000"/>
            </a:pPr>
            <a:r>
              <a:rPr lang="en-US" sz="2800" dirty="0">
                <a:cs typeface="Arial" pitchFamily="34" charset="0"/>
              </a:rPr>
              <a:t>Resetting common law</a:t>
            </a:r>
            <a:endParaRPr lang="en-GB" sz="2400" dirty="0">
              <a:cs typeface="Arial" pitchFamily="34" charset="0"/>
            </a:endParaRPr>
          </a:p>
        </p:txBody>
      </p:sp>
      <p:sp>
        <p:nvSpPr>
          <p:cNvPr id="4" name="Title 1">
            <a:extLst>
              <a:ext uri="{FF2B5EF4-FFF2-40B4-BE49-F238E27FC236}">
                <a16:creationId xmlns:a16="http://schemas.microsoft.com/office/drawing/2014/main" id="{DB6F7B94-22F8-4E22-8F01-0D554C2D21DF}"/>
              </a:ext>
            </a:extLst>
          </p:cNvPr>
          <p:cNvSpPr txBox="1">
            <a:spLocks/>
          </p:cNvSpPr>
          <p:nvPr/>
        </p:nvSpPr>
        <p:spPr>
          <a:xfrm>
            <a:off x="223838" y="332656"/>
            <a:ext cx="8596634" cy="574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F68B1F"/>
                </a:solidFill>
                <a:latin typeface="+mn-lt"/>
                <a:cs typeface="Arial" pitchFamily="34" charset="0"/>
              </a:rPr>
              <a:t>Damages 						</a:t>
            </a:r>
            <a:r>
              <a:rPr lang="en-US" sz="2800" b="1" dirty="0">
                <a:solidFill>
                  <a:srgbClr val="F68B1F"/>
                </a:solidFill>
                <a:latin typeface="+mn-lt"/>
                <a:cs typeface="Arial" pitchFamily="34" charset="0"/>
              </a:rPr>
              <a:t>cont’d</a:t>
            </a:r>
            <a:endParaRPr lang="en-NZ" sz="2800" b="1" dirty="0">
              <a:solidFill>
                <a:srgbClr val="F68B1F"/>
              </a:solidFill>
              <a:latin typeface="+mn-lt"/>
              <a:cs typeface="Arial" pitchFamily="34" charset="0"/>
            </a:endParaRPr>
          </a:p>
        </p:txBody>
      </p:sp>
    </p:spTree>
    <p:extLst>
      <p:ext uri="{BB962C8B-B14F-4D97-AF65-F5344CB8AC3E}">
        <p14:creationId xmlns:p14="http://schemas.microsoft.com/office/powerpoint/2010/main" val="2849512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6375" y="1196752"/>
            <a:ext cx="7933417"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68B1F"/>
              </a:buClr>
              <a:buSzPct val="120000"/>
            </a:pPr>
            <a:r>
              <a:rPr lang="en-US" sz="2800" dirty="0">
                <a:cs typeface="Arial" pitchFamily="34" charset="0"/>
              </a:rPr>
              <a:t>Approach in NZ to negotiation damages?</a:t>
            </a:r>
          </a:p>
          <a:p>
            <a:pPr>
              <a:buClr>
                <a:srgbClr val="F68B1F"/>
              </a:buClr>
              <a:buSzPct val="120000"/>
            </a:pPr>
            <a:r>
              <a:rPr lang="en-US" sz="2800" dirty="0">
                <a:cs typeface="Arial" pitchFamily="34" charset="0"/>
              </a:rPr>
              <a:t>Wrong in principle?</a:t>
            </a:r>
          </a:p>
          <a:p>
            <a:pPr>
              <a:buClr>
                <a:srgbClr val="F68B1F"/>
              </a:buClr>
              <a:buSzPct val="120000"/>
            </a:pPr>
            <a:r>
              <a:rPr lang="en-US" sz="2800" dirty="0">
                <a:cs typeface="Arial" pitchFamily="34" charset="0"/>
              </a:rPr>
              <a:t>Likely to see UK SC </a:t>
            </a:r>
            <a:r>
              <a:rPr lang="en-US" sz="2800" dirty="0" err="1">
                <a:cs typeface="Arial" pitchFamily="34" charset="0"/>
              </a:rPr>
              <a:t>emphasise</a:t>
            </a:r>
            <a:r>
              <a:rPr lang="en-US" sz="2800" dirty="0">
                <a:cs typeface="Arial" pitchFamily="34" charset="0"/>
              </a:rPr>
              <a:t> need for certainty in principles relating to damages</a:t>
            </a:r>
          </a:p>
        </p:txBody>
      </p:sp>
      <p:sp>
        <p:nvSpPr>
          <p:cNvPr id="4" name="Title 1">
            <a:extLst>
              <a:ext uri="{FF2B5EF4-FFF2-40B4-BE49-F238E27FC236}">
                <a16:creationId xmlns:a16="http://schemas.microsoft.com/office/drawing/2014/main" id="{743BDB25-98A0-4E1F-AB04-CCBFD03F4D53}"/>
              </a:ext>
            </a:extLst>
          </p:cNvPr>
          <p:cNvSpPr txBox="1">
            <a:spLocks/>
          </p:cNvSpPr>
          <p:nvPr/>
        </p:nvSpPr>
        <p:spPr>
          <a:xfrm>
            <a:off x="223838" y="332656"/>
            <a:ext cx="8596634" cy="574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F68B1F"/>
                </a:solidFill>
                <a:latin typeface="+mn-lt"/>
                <a:cs typeface="Arial" pitchFamily="34" charset="0"/>
              </a:rPr>
              <a:t>Damages 						</a:t>
            </a:r>
            <a:r>
              <a:rPr lang="en-US" sz="2800" b="1" dirty="0">
                <a:solidFill>
                  <a:srgbClr val="F68B1F"/>
                </a:solidFill>
                <a:latin typeface="+mn-lt"/>
                <a:cs typeface="Arial" pitchFamily="34" charset="0"/>
              </a:rPr>
              <a:t>cont’d</a:t>
            </a:r>
            <a:endParaRPr lang="en-NZ" sz="2800" b="1" dirty="0">
              <a:solidFill>
                <a:srgbClr val="F68B1F"/>
              </a:solidFill>
              <a:latin typeface="+mn-lt"/>
              <a:cs typeface="Arial" pitchFamily="34" charset="0"/>
            </a:endParaRPr>
          </a:p>
        </p:txBody>
      </p:sp>
    </p:spTree>
    <p:extLst>
      <p:ext uri="{BB962C8B-B14F-4D97-AF65-F5344CB8AC3E}">
        <p14:creationId xmlns:p14="http://schemas.microsoft.com/office/powerpoint/2010/main" val="1381090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3838" y="332656"/>
            <a:ext cx="7129462" cy="574675"/>
          </a:xfrm>
        </p:spPr>
        <p:txBody>
          <a:bodyPr>
            <a:noAutofit/>
          </a:bodyPr>
          <a:lstStyle/>
          <a:p>
            <a:pPr algn="l"/>
            <a:r>
              <a:rPr lang="en-US" sz="4000" b="1" dirty="0">
                <a:solidFill>
                  <a:srgbClr val="F68B1F"/>
                </a:solidFill>
                <a:latin typeface="+mn-lt"/>
                <a:cs typeface="Arial" pitchFamily="34" charset="0"/>
              </a:rPr>
              <a:t>Digitization</a:t>
            </a:r>
            <a:endParaRPr lang="en-NZ" sz="4000" b="1" dirty="0">
              <a:solidFill>
                <a:srgbClr val="F68B1F"/>
              </a:solidFill>
              <a:latin typeface="+mn-lt"/>
              <a:cs typeface="Arial" pitchFamily="34" charset="0"/>
            </a:endParaRPr>
          </a:p>
        </p:txBody>
      </p:sp>
      <p:sp>
        <p:nvSpPr>
          <p:cNvPr id="6" name="Rectangle 3"/>
          <p:cNvSpPr txBox="1">
            <a:spLocks noChangeArrowheads="1"/>
          </p:cNvSpPr>
          <p:nvPr/>
        </p:nvSpPr>
        <p:spPr>
          <a:xfrm>
            <a:off x="336375" y="1196752"/>
            <a:ext cx="8196065"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68B1F"/>
              </a:buClr>
              <a:buSzPct val="120000"/>
            </a:pPr>
            <a:r>
              <a:rPr lang="en-US" sz="2800" dirty="0">
                <a:cs typeface="Arial" pitchFamily="34" charset="0"/>
              </a:rPr>
              <a:t>Smart contracts – self executing trading </a:t>
            </a:r>
          </a:p>
          <a:p>
            <a:pPr>
              <a:buClr>
                <a:srgbClr val="F68B1F"/>
              </a:buClr>
              <a:buSzPct val="120000"/>
            </a:pPr>
            <a:r>
              <a:rPr lang="en-US" sz="2800" dirty="0">
                <a:cs typeface="Arial" pitchFamily="34" charset="0"/>
              </a:rPr>
              <a:t>Applying common law principles to new technology</a:t>
            </a:r>
          </a:p>
          <a:p>
            <a:pPr>
              <a:buClr>
                <a:srgbClr val="F68B1F"/>
              </a:buClr>
              <a:buSzPct val="120000"/>
            </a:pPr>
            <a:r>
              <a:rPr lang="en-US" sz="2800" dirty="0">
                <a:cs typeface="Arial" pitchFamily="34" charset="0"/>
              </a:rPr>
              <a:t>Radical changes – principles may not work</a:t>
            </a:r>
          </a:p>
          <a:p>
            <a:pPr>
              <a:buClr>
                <a:srgbClr val="F68B1F"/>
              </a:buClr>
              <a:buSzPct val="120000"/>
            </a:pPr>
            <a:r>
              <a:rPr lang="en-US" sz="2800" dirty="0">
                <a:cs typeface="Arial" pitchFamily="34" charset="0"/>
              </a:rPr>
              <a:t>Some decisions now beginning to come before the courts</a:t>
            </a:r>
          </a:p>
          <a:p>
            <a:pPr>
              <a:buClr>
                <a:srgbClr val="F68B1F"/>
              </a:buClr>
              <a:buSzPct val="120000"/>
            </a:pPr>
            <a:r>
              <a:rPr lang="en-US" sz="2800" i="1" dirty="0" err="1">
                <a:cs typeface="Arial" pitchFamily="34" charset="0"/>
              </a:rPr>
              <a:t>Quoine</a:t>
            </a:r>
            <a:r>
              <a:rPr lang="en-US" sz="2800" i="1" dirty="0">
                <a:cs typeface="Arial" pitchFamily="34" charset="0"/>
              </a:rPr>
              <a:t> Pty Ltd v BC2C </a:t>
            </a:r>
            <a:r>
              <a:rPr lang="en-US" sz="2800" dirty="0">
                <a:cs typeface="Arial" pitchFamily="34" charset="0"/>
              </a:rPr>
              <a:t>[2020] SGCA</a:t>
            </a:r>
          </a:p>
          <a:p>
            <a:pPr>
              <a:buClr>
                <a:srgbClr val="F68B1F"/>
              </a:buClr>
              <a:buSzPct val="120000"/>
            </a:pPr>
            <a:r>
              <a:rPr lang="en-US" sz="2800" i="1" dirty="0">
                <a:cs typeface="Arial" pitchFamily="34" charset="0"/>
              </a:rPr>
              <a:t>Legal Statement on crypto assets and smart contract </a:t>
            </a:r>
            <a:r>
              <a:rPr lang="en-US" sz="2800" dirty="0">
                <a:cs typeface="Arial" pitchFamily="34" charset="0"/>
              </a:rPr>
              <a:t>UK Jurisdiction Task Force</a:t>
            </a:r>
          </a:p>
        </p:txBody>
      </p:sp>
    </p:spTree>
    <p:extLst>
      <p:ext uri="{BB962C8B-B14F-4D97-AF65-F5344CB8AC3E}">
        <p14:creationId xmlns:p14="http://schemas.microsoft.com/office/powerpoint/2010/main" val="533928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3838" y="332656"/>
            <a:ext cx="8380610" cy="574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F68B1F"/>
                </a:solidFill>
                <a:latin typeface="+mn-lt"/>
                <a:cs typeface="Arial" pitchFamily="34" charset="0"/>
              </a:rPr>
              <a:t>Introducing </a:t>
            </a:r>
            <a:endParaRPr lang="en-NZ" sz="4000" b="1" dirty="0">
              <a:solidFill>
                <a:srgbClr val="F68B1F"/>
              </a:solidFill>
              <a:latin typeface="+mn-lt"/>
              <a:cs typeface="Arial" pitchFamily="34" charset="0"/>
            </a:endParaRPr>
          </a:p>
        </p:txBody>
      </p:sp>
      <p:sp>
        <p:nvSpPr>
          <p:cNvPr id="7" name="Rectangle 6"/>
          <p:cNvSpPr/>
          <p:nvPr/>
        </p:nvSpPr>
        <p:spPr>
          <a:xfrm>
            <a:off x="0" y="5229200"/>
            <a:ext cx="9144000" cy="461665"/>
          </a:xfrm>
          <a:prstGeom prst="rect">
            <a:avLst/>
          </a:prstGeom>
        </p:spPr>
        <p:txBody>
          <a:bodyPr wrap="square">
            <a:spAutoFit/>
          </a:bodyPr>
          <a:lstStyle/>
          <a:p>
            <a:pPr marL="252000" algn="ctr"/>
            <a:r>
              <a:rPr lang="en-US" sz="2400" dirty="0">
                <a:solidFill>
                  <a:schemeClr val="tx2"/>
                </a:solidFill>
              </a:rPr>
              <a:t>Paul David QC</a:t>
            </a:r>
          </a:p>
        </p:txBody>
      </p:sp>
      <p:pic>
        <p:nvPicPr>
          <p:cNvPr id="4" name="Picture 3" descr="A person wearing a suit and tie smiling at the camera&#10;&#10;Description automatically generated">
            <a:extLst>
              <a:ext uri="{FF2B5EF4-FFF2-40B4-BE49-F238E27FC236}">
                <a16:creationId xmlns:a16="http://schemas.microsoft.com/office/drawing/2014/main" id="{94CF39D1-FC39-45DE-99A3-38E8AE4990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2891" y="1497781"/>
            <a:ext cx="2512774" cy="3140968"/>
          </a:xfrm>
          <a:prstGeom prst="rect">
            <a:avLst/>
          </a:prstGeom>
        </p:spPr>
      </p:pic>
    </p:spTree>
    <p:extLst>
      <p:ext uri="{BB962C8B-B14F-4D97-AF65-F5344CB8AC3E}">
        <p14:creationId xmlns:p14="http://schemas.microsoft.com/office/powerpoint/2010/main" val="1460608849"/>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3838" y="332656"/>
            <a:ext cx="7129462" cy="574675"/>
          </a:xfrm>
        </p:spPr>
        <p:txBody>
          <a:bodyPr>
            <a:noAutofit/>
          </a:bodyPr>
          <a:lstStyle/>
          <a:p>
            <a:pPr algn="l"/>
            <a:r>
              <a:rPr lang="en-US" sz="4000" b="1" dirty="0">
                <a:solidFill>
                  <a:srgbClr val="F68B1F"/>
                </a:solidFill>
                <a:latin typeface="+mn-lt"/>
                <a:cs typeface="Arial" pitchFamily="34" charset="0"/>
              </a:rPr>
              <a:t>Concluding comments</a:t>
            </a:r>
            <a:endParaRPr lang="en-NZ" sz="4000" b="1" dirty="0">
              <a:solidFill>
                <a:srgbClr val="F68B1F"/>
              </a:solidFill>
              <a:latin typeface="+mn-lt"/>
              <a:cs typeface="Arial" pitchFamily="34" charset="0"/>
            </a:endParaRPr>
          </a:p>
        </p:txBody>
      </p:sp>
      <p:sp>
        <p:nvSpPr>
          <p:cNvPr id="6" name="Rectangle 3"/>
          <p:cNvSpPr txBox="1">
            <a:spLocks noChangeArrowheads="1"/>
          </p:cNvSpPr>
          <p:nvPr/>
        </p:nvSpPr>
        <p:spPr>
          <a:xfrm>
            <a:off x="336375" y="1196752"/>
            <a:ext cx="8628113"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68B1F"/>
              </a:buClr>
              <a:buSzPct val="120000"/>
            </a:pPr>
            <a:r>
              <a:rPr lang="en-US" sz="2800" dirty="0">
                <a:cs typeface="Arial" pitchFamily="34" charset="0"/>
              </a:rPr>
              <a:t>Some areas “matter of taste” as Lord Sumption said in relation to approach to interpretation</a:t>
            </a:r>
          </a:p>
          <a:p>
            <a:pPr>
              <a:buClr>
                <a:srgbClr val="F68B1F"/>
              </a:buClr>
              <a:buSzPct val="120000"/>
            </a:pPr>
            <a:r>
              <a:rPr lang="en-US" sz="2800" dirty="0">
                <a:cs typeface="Arial" pitchFamily="34" charset="0"/>
              </a:rPr>
              <a:t>Keep fundamentals in view</a:t>
            </a:r>
          </a:p>
          <a:p>
            <a:pPr>
              <a:buClr>
                <a:srgbClr val="F68B1F"/>
              </a:buClr>
              <a:buSzPct val="120000"/>
            </a:pPr>
            <a:r>
              <a:rPr lang="en-US" sz="2800" dirty="0">
                <a:cs typeface="Arial" pitchFamily="34" charset="0"/>
              </a:rPr>
              <a:t>There are certainly areas where the fairness and reasonableness of conduct is relevant and may lead to contract terms not applying</a:t>
            </a:r>
          </a:p>
          <a:p>
            <a:pPr>
              <a:buClr>
                <a:srgbClr val="F68B1F"/>
              </a:buClr>
              <a:buSzPct val="120000"/>
            </a:pPr>
            <a:r>
              <a:rPr lang="en-US" sz="2800" dirty="0">
                <a:cs typeface="Arial" pitchFamily="34" charset="0"/>
              </a:rPr>
              <a:t>But objective approach and security of contract important so that mercantile parties know where they stand</a:t>
            </a:r>
          </a:p>
          <a:p>
            <a:pPr>
              <a:buClr>
                <a:srgbClr val="F68B1F"/>
              </a:buClr>
              <a:buSzPct val="120000"/>
            </a:pPr>
            <a:r>
              <a:rPr lang="en-US" sz="2800" dirty="0">
                <a:cs typeface="Arial" pitchFamily="34" charset="0"/>
              </a:rPr>
              <a:t>Courts have the unenviable task of getting balance right</a:t>
            </a:r>
          </a:p>
        </p:txBody>
      </p:sp>
    </p:spTree>
    <p:extLst>
      <p:ext uri="{BB962C8B-B14F-4D97-AF65-F5344CB8AC3E}">
        <p14:creationId xmlns:p14="http://schemas.microsoft.com/office/powerpoint/2010/main" val="1327771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BD118631-25C5-4FA3-B200-876C6D2614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54270"/>
            <a:ext cx="9144000" cy="3549460"/>
          </a:xfrm>
          <a:prstGeom prst="rect">
            <a:avLst/>
          </a:prstGeom>
          <a:ln>
            <a:noFill/>
          </a:ln>
          <a:effectLst>
            <a:softEdge rad="112500"/>
          </a:effectLst>
        </p:spPr>
      </p:pic>
    </p:spTree>
    <p:extLst>
      <p:ext uri="{BB962C8B-B14F-4D97-AF65-F5344CB8AC3E}">
        <p14:creationId xmlns:p14="http://schemas.microsoft.com/office/powerpoint/2010/main" val="1642598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3838" y="332656"/>
            <a:ext cx="8380610" cy="574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F68B1F"/>
                </a:solidFill>
                <a:latin typeface="+mn-lt"/>
                <a:cs typeface="Arial" pitchFamily="34" charset="0"/>
              </a:rPr>
              <a:t>CPD Verification of Attendance </a:t>
            </a:r>
            <a:endParaRPr lang="en-NZ" sz="4000" b="1" dirty="0">
              <a:solidFill>
                <a:srgbClr val="F68B1F"/>
              </a:solidFill>
              <a:latin typeface="+mn-lt"/>
              <a:cs typeface="Arial"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841" t="6554" r="2988"/>
          <a:stretch/>
        </p:blipFill>
        <p:spPr>
          <a:xfrm>
            <a:off x="475013" y="1268760"/>
            <a:ext cx="6092042" cy="4461170"/>
          </a:xfrm>
          <a:prstGeom prst="rect">
            <a:avLst/>
          </a:prstGeom>
          <a:ln w="3175">
            <a:solidFill>
              <a:schemeClr val="tx1"/>
            </a:solidFill>
          </a:ln>
        </p:spPr>
      </p:pic>
      <p:sp>
        <p:nvSpPr>
          <p:cNvPr id="7" name="TextBox 6"/>
          <p:cNvSpPr txBox="1"/>
          <p:nvPr/>
        </p:nvSpPr>
        <p:spPr>
          <a:xfrm>
            <a:off x="6732240" y="1459890"/>
            <a:ext cx="2088232" cy="1754326"/>
          </a:xfrm>
          <a:prstGeom prst="rect">
            <a:avLst/>
          </a:prstGeom>
          <a:noFill/>
        </p:spPr>
        <p:txBody>
          <a:bodyPr wrap="square" rtlCol="0">
            <a:spAutoFit/>
          </a:bodyPr>
          <a:lstStyle/>
          <a:p>
            <a:r>
              <a:rPr lang="en-NZ" dirty="0"/>
              <a:t>For seminars, conferences and intensives – this is the portion of your ticket that verifies your attendance</a:t>
            </a:r>
          </a:p>
        </p:txBody>
      </p:sp>
      <p:sp>
        <p:nvSpPr>
          <p:cNvPr id="8" name="Left Arrow 7"/>
          <p:cNvSpPr/>
          <p:nvPr/>
        </p:nvSpPr>
        <p:spPr>
          <a:xfrm>
            <a:off x="6948264" y="3332098"/>
            <a:ext cx="1368152" cy="288032"/>
          </a:xfrm>
          <a:prstGeom prst="leftArrow">
            <a:avLst/>
          </a:prstGeom>
          <a:solidFill>
            <a:srgbClr val="F68B1F"/>
          </a:solidFill>
          <a:ln>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896882365"/>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614227"/>
            <a:ext cx="9144000" cy="461665"/>
          </a:xfrm>
          <a:prstGeom prst="rect">
            <a:avLst/>
          </a:prstGeom>
        </p:spPr>
        <p:txBody>
          <a:bodyPr wrap="square">
            <a:spAutoFit/>
          </a:bodyPr>
          <a:lstStyle/>
          <a:p>
            <a:pPr marL="252000"/>
            <a:r>
              <a:rPr lang="en-US" sz="2400" dirty="0">
                <a:solidFill>
                  <a:schemeClr val="tx2"/>
                </a:solidFill>
                <a:cs typeface="Gotham Book" pitchFamily="50" charset="0"/>
              </a:rPr>
              <a:t>Paul David QC, Eldon Chambers</a:t>
            </a:r>
          </a:p>
        </p:txBody>
      </p:sp>
      <p:sp>
        <p:nvSpPr>
          <p:cNvPr id="2" name="TextBox 1"/>
          <p:cNvSpPr txBox="1"/>
          <p:nvPr/>
        </p:nvSpPr>
        <p:spPr>
          <a:xfrm>
            <a:off x="3059832" y="1124744"/>
            <a:ext cx="3384376" cy="369332"/>
          </a:xfrm>
          <a:prstGeom prst="rect">
            <a:avLst/>
          </a:prstGeom>
          <a:noFill/>
        </p:spPr>
        <p:txBody>
          <a:bodyPr wrap="square" rtlCol="0">
            <a:spAutoFit/>
          </a:bodyPr>
          <a:lstStyle/>
          <a:p>
            <a:endParaRPr lang="en-NZ" dirty="0"/>
          </a:p>
        </p:txBody>
      </p:sp>
      <p:sp>
        <p:nvSpPr>
          <p:cNvPr id="13" name="TextBox 12"/>
          <p:cNvSpPr txBox="1"/>
          <p:nvPr/>
        </p:nvSpPr>
        <p:spPr>
          <a:xfrm>
            <a:off x="0" y="5750004"/>
            <a:ext cx="3923928" cy="1107996"/>
          </a:xfrm>
          <a:prstGeom prst="rect">
            <a:avLst/>
          </a:prstGeom>
          <a:noFill/>
        </p:spPr>
        <p:txBody>
          <a:bodyPr wrap="square" rtlCol="0">
            <a:spAutoFit/>
          </a:bodyPr>
          <a:lstStyle/>
          <a:p>
            <a:pPr marL="252000">
              <a:tabLst>
                <a:tab pos="266700" algn="l"/>
              </a:tabLst>
            </a:pPr>
            <a:r>
              <a:rPr lang="en-US" dirty="0">
                <a:solidFill>
                  <a:schemeClr val="tx2"/>
                </a:solidFill>
                <a:cs typeface="Gotham Book" pitchFamily="50" charset="0"/>
              </a:rPr>
              <a:t>March 2020</a:t>
            </a:r>
          </a:p>
          <a:p>
            <a:pPr marL="252000"/>
            <a:endParaRPr lang="en-US" sz="1600" dirty="0">
              <a:solidFill>
                <a:schemeClr val="tx2"/>
              </a:solidFill>
            </a:endParaRPr>
          </a:p>
          <a:p>
            <a:pPr marL="252000"/>
            <a:endParaRPr lang="en-US" sz="1600" dirty="0">
              <a:solidFill>
                <a:schemeClr val="tx2"/>
              </a:solidFill>
            </a:endParaRPr>
          </a:p>
          <a:p>
            <a:endParaRPr lang="en-NZ" sz="1600" dirty="0"/>
          </a:p>
        </p:txBody>
      </p:sp>
      <p:sp>
        <p:nvSpPr>
          <p:cNvPr id="14" name="TextBox 13"/>
          <p:cNvSpPr txBox="1"/>
          <p:nvPr/>
        </p:nvSpPr>
        <p:spPr>
          <a:xfrm>
            <a:off x="-107504" y="6525344"/>
            <a:ext cx="9144000" cy="276999"/>
          </a:xfrm>
          <a:prstGeom prst="rect">
            <a:avLst/>
          </a:prstGeom>
          <a:noFill/>
        </p:spPr>
        <p:txBody>
          <a:bodyPr wrap="square" rtlCol="0">
            <a:spAutoFit/>
          </a:bodyPr>
          <a:lstStyle/>
          <a:p>
            <a:pPr marL="361950"/>
            <a:r>
              <a:rPr lang="en-NZ" i="1" baseline="30000" dirty="0">
                <a:solidFill>
                  <a:schemeClr val="tx2"/>
                </a:solidFill>
              </a:rPr>
              <a:t>Copyright reserved: This presentation or any portion thereof may not be reproduced without the express permission of NZLS CLE Ltd.</a:t>
            </a:r>
          </a:p>
        </p:txBody>
      </p:sp>
      <p:sp>
        <p:nvSpPr>
          <p:cNvPr id="8" name="TextBox 7"/>
          <p:cNvSpPr txBox="1"/>
          <p:nvPr/>
        </p:nvSpPr>
        <p:spPr>
          <a:xfrm>
            <a:off x="0" y="2577098"/>
            <a:ext cx="9144000" cy="707886"/>
          </a:xfrm>
          <a:prstGeom prst="rect">
            <a:avLst/>
          </a:prstGeom>
          <a:noFill/>
        </p:spPr>
        <p:txBody>
          <a:bodyPr wrap="square" rtlCol="0">
            <a:spAutoFit/>
          </a:bodyPr>
          <a:lstStyle/>
          <a:p>
            <a:pPr algn="ctr"/>
            <a:r>
              <a:rPr lang="en-NZ" sz="4000" dirty="0">
                <a:solidFill>
                  <a:schemeClr val="bg1"/>
                </a:solidFill>
                <a:cs typeface="Gotham Bold" pitchFamily="50" charset="0"/>
              </a:rPr>
              <a:t>UPDATE ON CONTRACT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3838" y="332656"/>
            <a:ext cx="7129462" cy="574675"/>
          </a:xfrm>
        </p:spPr>
        <p:txBody>
          <a:bodyPr>
            <a:noAutofit/>
          </a:bodyPr>
          <a:lstStyle/>
          <a:p>
            <a:pPr algn="l"/>
            <a:r>
              <a:rPr lang="en-US" sz="4000" b="1" dirty="0">
                <a:solidFill>
                  <a:srgbClr val="F68B1F"/>
                </a:solidFill>
                <a:latin typeface="+mn-lt"/>
                <a:cs typeface="Arial" pitchFamily="34" charset="0"/>
              </a:rPr>
              <a:t>Main areas</a:t>
            </a:r>
            <a:endParaRPr lang="en-NZ" sz="4000" b="1" dirty="0">
              <a:solidFill>
                <a:srgbClr val="F68B1F"/>
              </a:solidFill>
              <a:latin typeface="+mn-lt"/>
              <a:cs typeface="Arial" pitchFamily="34" charset="0"/>
            </a:endParaRPr>
          </a:p>
        </p:txBody>
      </p:sp>
      <p:sp>
        <p:nvSpPr>
          <p:cNvPr id="6" name="Rectangle 3"/>
          <p:cNvSpPr txBox="1">
            <a:spLocks noChangeArrowheads="1"/>
          </p:cNvSpPr>
          <p:nvPr/>
        </p:nvSpPr>
        <p:spPr>
          <a:xfrm>
            <a:off x="336375" y="1196752"/>
            <a:ext cx="7933417"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68B1F"/>
              </a:buClr>
              <a:buSzPct val="120000"/>
            </a:pPr>
            <a:r>
              <a:rPr lang="en-US" sz="2800" dirty="0">
                <a:cs typeface="Arial" pitchFamily="34" charset="0"/>
              </a:rPr>
              <a:t>Formation	</a:t>
            </a:r>
          </a:p>
          <a:p>
            <a:pPr>
              <a:buClr>
                <a:srgbClr val="F68B1F"/>
              </a:buClr>
              <a:buSzPct val="120000"/>
            </a:pPr>
            <a:r>
              <a:rPr lang="en-US" sz="2800" dirty="0">
                <a:cs typeface="Arial" pitchFamily="34" charset="0"/>
              </a:rPr>
              <a:t>Interpretation</a:t>
            </a:r>
          </a:p>
          <a:p>
            <a:pPr>
              <a:buClr>
                <a:srgbClr val="F68B1F"/>
              </a:buClr>
              <a:buSzPct val="120000"/>
            </a:pPr>
            <a:r>
              <a:rPr lang="en-US" sz="2800" dirty="0">
                <a:cs typeface="Arial" pitchFamily="34" charset="0"/>
              </a:rPr>
              <a:t>Implication of terms, rectification</a:t>
            </a:r>
          </a:p>
          <a:p>
            <a:pPr>
              <a:buClr>
                <a:srgbClr val="F68B1F"/>
              </a:buClr>
              <a:buSzPct val="120000"/>
            </a:pPr>
            <a:r>
              <a:rPr lang="en-US" sz="2800" dirty="0">
                <a:cs typeface="Arial" pitchFamily="34" charset="0"/>
              </a:rPr>
              <a:t>Misrepresentation</a:t>
            </a:r>
          </a:p>
          <a:p>
            <a:pPr>
              <a:buClr>
                <a:srgbClr val="F68B1F"/>
              </a:buClr>
              <a:buSzPct val="120000"/>
            </a:pPr>
            <a:r>
              <a:rPr lang="en-US" sz="2800" dirty="0">
                <a:cs typeface="Arial" pitchFamily="34" charset="0"/>
              </a:rPr>
              <a:t>Penalties</a:t>
            </a:r>
          </a:p>
          <a:p>
            <a:pPr>
              <a:buClr>
                <a:srgbClr val="F68B1F"/>
              </a:buClr>
              <a:buSzPct val="120000"/>
            </a:pPr>
            <a:r>
              <a:rPr lang="en-US" sz="2800" dirty="0">
                <a:cs typeface="Arial" pitchFamily="34" charset="0"/>
              </a:rPr>
              <a:t>Damages for breach</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3838" y="332656"/>
            <a:ext cx="7129462" cy="574675"/>
          </a:xfrm>
        </p:spPr>
        <p:txBody>
          <a:bodyPr>
            <a:noAutofit/>
          </a:bodyPr>
          <a:lstStyle/>
          <a:p>
            <a:pPr algn="l"/>
            <a:r>
              <a:rPr lang="en-US" sz="4000" b="1" dirty="0">
                <a:solidFill>
                  <a:srgbClr val="F68B1F"/>
                </a:solidFill>
                <a:latin typeface="+mn-lt"/>
                <a:cs typeface="Arial" pitchFamily="34" charset="0"/>
              </a:rPr>
              <a:t>Any themes?</a:t>
            </a:r>
            <a:endParaRPr lang="en-NZ" sz="4000" b="1" dirty="0">
              <a:solidFill>
                <a:srgbClr val="F68B1F"/>
              </a:solidFill>
              <a:latin typeface="+mn-lt"/>
              <a:cs typeface="Arial" pitchFamily="34" charset="0"/>
            </a:endParaRPr>
          </a:p>
        </p:txBody>
      </p:sp>
      <p:sp>
        <p:nvSpPr>
          <p:cNvPr id="6" name="Rectangle 3"/>
          <p:cNvSpPr txBox="1">
            <a:spLocks noChangeArrowheads="1"/>
          </p:cNvSpPr>
          <p:nvPr/>
        </p:nvSpPr>
        <p:spPr>
          <a:xfrm>
            <a:off x="336375" y="1196752"/>
            <a:ext cx="8484097"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68B1F"/>
              </a:buClr>
              <a:buSzPct val="120000"/>
            </a:pPr>
            <a:r>
              <a:rPr lang="en-US" sz="2800" dirty="0">
                <a:cs typeface="Arial" pitchFamily="34" charset="0"/>
              </a:rPr>
              <a:t>Certainty/justice </a:t>
            </a:r>
          </a:p>
          <a:p>
            <a:pPr>
              <a:buClr>
                <a:srgbClr val="F68B1F"/>
              </a:buClr>
              <a:buSzPct val="120000"/>
            </a:pPr>
            <a:r>
              <a:rPr lang="en-US" sz="2800" dirty="0">
                <a:cs typeface="Arial" pitchFamily="34" charset="0"/>
              </a:rPr>
              <a:t>Fundamental quest for certain rules to govern mercantile dealings – objectivity and contractual security</a:t>
            </a:r>
          </a:p>
          <a:p>
            <a:pPr>
              <a:buClr>
                <a:srgbClr val="F68B1F"/>
              </a:buClr>
              <a:buSzPct val="120000"/>
            </a:pPr>
            <a:r>
              <a:rPr lang="en-US" sz="2800" dirty="0">
                <a:cs typeface="Arial" pitchFamily="34" charset="0"/>
              </a:rPr>
              <a:t>Common law rules practical and flexible </a:t>
            </a:r>
          </a:p>
          <a:p>
            <a:pPr>
              <a:buClr>
                <a:srgbClr val="F68B1F"/>
              </a:buClr>
              <a:buSzPct val="120000"/>
            </a:pPr>
            <a:r>
              <a:rPr lang="en-US" sz="2800" dirty="0">
                <a:cs typeface="Arial" pitchFamily="34" charset="0"/>
              </a:rPr>
              <a:t>Hard cases at common law – conflict between certainty/justice of individual case – damages cases like </a:t>
            </a:r>
            <a:r>
              <a:rPr lang="en-US" sz="2800" i="1" dirty="0">
                <a:cs typeface="Arial" pitchFamily="34" charset="0"/>
              </a:rPr>
              <a:t>Golden Victory</a:t>
            </a:r>
          </a:p>
          <a:p>
            <a:pPr marL="457200" lvl="1" indent="0">
              <a:buClr>
                <a:srgbClr val="8BB43F"/>
              </a:buClr>
              <a:buNone/>
            </a:pPr>
            <a:endParaRPr lang="en-GB" sz="2400" dirty="0">
              <a:cs typeface="Arial" pitchFamily="34" charset="0"/>
            </a:endParaRPr>
          </a:p>
        </p:txBody>
      </p:sp>
    </p:spTree>
    <p:extLst>
      <p:ext uri="{BB962C8B-B14F-4D97-AF65-F5344CB8AC3E}">
        <p14:creationId xmlns:p14="http://schemas.microsoft.com/office/powerpoint/2010/main" val="3202924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6375" y="1196752"/>
            <a:ext cx="8196065"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68B1F"/>
              </a:buClr>
              <a:buSzPct val="120000"/>
            </a:pPr>
            <a:r>
              <a:rPr lang="en-US" sz="2800" dirty="0">
                <a:cs typeface="Arial" pitchFamily="34" charset="0"/>
              </a:rPr>
              <a:t>Modern legislation supports fair dealing – FTA, CCFA, s 50 CCLA</a:t>
            </a:r>
          </a:p>
          <a:p>
            <a:pPr>
              <a:buClr>
                <a:srgbClr val="F68B1F"/>
              </a:buClr>
              <a:buSzPct val="120000"/>
            </a:pPr>
            <a:r>
              <a:rPr lang="en-US" sz="2800" dirty="0">
                <a:cs typeface="Arial" pitchFamily="34" charset="0"/>
              </a:rPr>
              <a:t>Regulation of exception clauses – more limited in New Zealand</a:t>
            </a:r>
          </a:p>
          <a:p>
            <a:pPr>
              <a:buClr>
                <a:srgbClr val="F68B1F"/>
              </a:buClr>
              <a:buSzPct val="120000"/>
            </a:pPr>
            <a:r>
              <a:rPr lang="en-US" sz="2800" dirty="0">
                <a:cs typeface="Arial" pitchFamily="34" charset="0"/>
              </a:rPr>
              <a:t>Perhaps more cases where allegations of unfair dealing has to be considered in context of contract between parties</a:t>
            </a:r>
          </a:p>
          <a:p>
            <a:pPr>
              <a:buClr>
                <a:srgbClr val="F68B1F"/>
              </a:buClr>
              <a:buSzPct val="120000"/>
            </a:pPr>
            <a:r>
              <a:rPr lang="en-US" sz="2800" dirty="0">
                <a:cs typeface="Arial" pitchFamily="34" charset="0"/>
              </a:rPr>
              <a:t>Courts balancing between security of contract/fair dealing in some cases?</a:t>
            </a:r>
          </a:p>
        </p:txBody>
      </p:sp>
      <p:sp>
        <p:nvSpPr>
          <p:cNvPr id="4" name="Title 1">
            <a:extLst>
              <a:ext uri="{FF2B5EF4-FFF2-40B4-BE49-F238E27FC236}">
                <a16:creationId xmlns:a16="http://schemas.microsoft.com/office/drawing/2014/main" id="{0950D40C-81B0-42CC-993E-A198A036BC01}"/>
              </a:ext>
            </a:extLst>
          </p:cNvPr>
          <p:cNvSpPr txBox="1">
            <a:spLocks/>
          </p:cNvSpPr>
          <p:nvPr/>
        </p:nvSpPr>
        <p:spPr>
          <a:xfrm>
            <a:off x="223838" y="332656"/>
            <a:ext cx="8668642" cy="574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F68B1F"/>
                </a:solidFill>
                <a:latin typeface="+mn-lt"/>
                <a:cs typeface="Arial" pitchFamily="34" charset="0"/>
              </a:rPr>
              <a:t>Any themes? 					</a:t>
            </a:r>
            <a:r>
              <a:rPr lang="en-US" sz="2800" b="1" dirty="0">
                <a:solidFill>
                  <a:srgbClr val="F68B1F"/>
                </a:solidFill>
                <a:latin typeface="+mn-lt"/>
                <a:cs typeface="Arial" pitchFamily="34" charset="0"/>
              </a:rPr>
              <a:t>cont’d</a:t>
            </a:r>
            <a:endParaRPr lang="en-NZ" sz="2800" b="1" dirty="0">
              <a:solidFill>
                <a:srgbClr val="F68B1F"/>
              </a:solidFill>
              <a:latin typeface="+mn-lt"/>
              <a:cs typeface="Arial" pitchFamily="34" charset="0"/>
            </a:endParaRPr>
          </a:p>
        </p:txBody>
      </p:sp>
    </p:spTree>
    <p:extLst>
      <p:ext uri="{BB962C8B-B14F-4D97-AF65-F5344CB8AC3E}">
        <p14:creationId xmlns:p14="http://schemas.microsoft.com/office/powerpoint/2010/main" val="1807614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6375" y="1196752"/>
            <a:ext cx="8412089"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68B1F"/>
              </a:buClr>
              <a:buSzPct val="120000"/>
            </a:pPr>
            <a:r>
              <a:rPr lang="en-US" sz="2800" dirty="0">
                <a:cs typeface="Arial" pitchFamily="34" charset="0"/>
              </a:rPr>
              <a:t>Difficulties in interpretation cases – scope of exercise </a:t>
            </a:r>
          </a:p>
          <a:p>
            <a:pPr>
              <a:buClr>
                <a:srgbClr val="F68B1F"/>
              </a:buClr>
              <a:buSzPct val="120000"/>
            </a:pPr>
            <a:r>
              <a:rPr lang="en-US" sz="2800" dirty="0">
                <a:cs typeface="Arial" pitchFamily="34" charset="0"/>
              </a:rPr>
              <a:t>Inconsistent outcomes – just the nature of language or the approach required under New Zealand interpretation principles?</a:t>
            </a:r>
          </a:p>
          <a:p>
            <a:pPr>
              <a:buClr>
                <a:srgbClr val="F68B1F"/>
              </a:buClr>
              <a:buSzPct val="120000"/>
            </a:pPr>
            <a:r>
              <a:rPr lang="en-US" sz="2800" dirty="0">
                <a:cs typeface="Arial" pitchFamily="34" charset="0"/>
              </a:rPr>
              <a:t>Increase in “fair dealing” cases</a:t>
            </a:r>
            <a:endParaRPr lang="en-GB" sz="2400" dirty="0">
              <a:cs typeface="Arial" pitchFamily="34" charset="0"/>
            </a:endParaRPr>
          </a:p>
        </p:txBody>
      </p:sp>
      <p:sp>
        <p:nvSpPr>
          <p:cNvPr id="4" name="Title 1">
            <a:extLst>
              <a:ext uri="{FF2B5EF4-FFF2-40B4-BE49-F238E27FC236}">
                <a16:creationId xmlns:a16="http://schemas.microsoft.com/office/drawing/2014/main" id="{E8FC4B49-3270-4D33-A09E-602B31214A41}"/>
              </a:ext>
            </a:extLst>
          </p:cNvPr>
          <p:cNvSpPr txBox="1">
            <a:spLocks/>
          </p:cNvSpPr>
          <p:nvPr/>
        </p:nvSpPr>
        <p:spPr>
          <a:xfrm>
            <a:off x="223838" y="332656"/>
            <a:ext cx="8668642" cy="574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F68B1F"/>
                </a:solidFill>
                <a:latin typeface="+mn-lt"/>
                <a:cs typeface="Arial" pitchFamily="34" charset="0"/>
              </a:rPr>
              <a:t>Any themes? 					</a:t>
            </a:r>
            <a:r>
              <a:rPr lang="en-US" sz="2800" b="1" dirty="0">
                <a:solidFill>
                  <a:srgbClr val="F68B1F"/>
                </a:solidFill>
                <a:latin typeface="+mn-lt"/>
                <a:cs typeface="Arial" pitchFamily="34" charset="0"/>
              </a:rPr>
              <a:t>cont’d</a:t>
            </a:r>
            <a:endParaRPr lang="en-NZ" sz="2800" b="1" dirty="0">
              <a:solidFill>
                <a:srgbClr val="F68B1F"/>
              </a:solidFill>
              <a:latin typeface="+mn-lt"/>
              <a:cs typeface="Arial" pitchFamily="34" charset="0"/>
            </a:endParaRPr>
          </a:p>
        </p:txBody>
      </p:sp>
    </p:spTree>
    <p:extLst>
      <p:ext uri="{BB962C8B-B14F-4D97-AF65-F5344CB8AC3E}">
        <p14:creationId xmlns:p14="http://schemas.microsoft.com/office/powerpoint/2010/main" val="3465810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3838" y="332656"/>
            <a:ext cx="7129462" cy="574675"/>
          </a:xfrm>
        </p:spPr>
        <p:txBody>
          <a:bodyPr>
            <a:noAutofit/>
          </a:bodyPr>
          <a:lstStyle/>
          <a:p>
            <a:pPr algn="l"/>
            <a:r>
              <a:rPr lang="en-US" sz="4000" b="1" dirty="0">
                <a:solidFill>
                  <a:srgbClr val="F68B1F"/>
                </a:solidFill>
                <a:latin typeface="+mn-lt"/>
                <a:cs typeface="Arial" pitchFamily="34" charset="0"/>
              </a:rPr>
              <a:t>Formation of contract</a:t>
            </a:r>
            <a:endParaRPr lang="en-NZ" sz="4000" b="1" dirty="0">
              <a:solidFill>
                <a:srgbClr val="F68B1F"/>
              </a:solidFill>
              <a:latin typeface="+mn-lt"/>
              <a:cs typeface="Arial" pitchFamily="34" charset="0"/>
            </a:endParaRPr>
          </a:p>
        </p:txBody>
      </p:sp>
      <p:sp>
        <p:nvSpPr>
          <p:cNvPr id="6" name="Rectangle 3"/>
          <p:cNvSpPr txBox="1">
            <a:spLocks noChangeArrowheads="1"/>
          </p:cNvSpPr>
          <p:nvPr/>
        </p:nvSpPr>
        <p:spPr>
          <a:xfrm>
            <a:off x="336375" y="1196752"/>
            <a:ext cx="8196065"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68B1F"/>
              </a:buClr>
              <a:buSzPct val="120000"/>
            </a:pPr>
            <a:r>
              <a:rPr lang="en-US" sz="2800" dirty="0">
                <a:cs typeface="Arial" pitchFamily="34" charset="0"/>
              </a:rPr>
              <a:t>General principles provide framework</a:t>
            </a:r>
          </a:p>
          <a:p>
            <a:pPr>
              <a:buClr>
                <a:srgbClr val="F68B1F"/>
              </a:buClr>
              <a:buSzPct val="120000"/>
            </a:pPr>
            <a:r>
              <a:rPr lang="en-US" sz="2800" dirty="0">
                <a:cs typeface="Arial" pitchFamily="34" charset="0"/>
              </a:rPr>
              <a:t>Two cases show that issues arise where oral dealings and/or parties don’t record position clearly</a:t>
            </a:r>
          </a:p>
          <a:p>
            <a:pPr>
              <a:buClr>
                <a:srgbClr val="F68B1F"/>
              </a:buClr>
              <a:buSzPct val="120000"/>
            </a:pPr>
            <a:r>
              <a:rPr lang="en-US" sz="2800" dirty="0">
                <a:cs typeface="Arial" pitchFamily="34" charset="0"/>
              </a:rPr>
              <a:t>NZ CA </a:t>
            </a:r>
            <a:r>
              <a:rPr lang="en-US" sz="2800" i="1" dirty="0">
                <a:cs typeface="Arial" pitchFamily="34" charset="0"/>
              </a:rPr>
              <a:t>Tower Insurance Limited v </a:t>
            </a:r>
            <a:r>
              <a:rPr lang="en-US" sz="2800" i="1" dirty="0" err="1">
                <a:cs typeface="Arial" pitchFamily="34" charset="0"/>
              </a:rPr>
              <a:t>Qusol</a:t>
            </a:r>
            <a:r>
              <a:rPr lang="en-US" sz="2800" i="1" dirty="0">
                <a:cs typeface="Arial" pitchFamily="34" charset="0"/>
              </a:rPr>
              <a:t> </a:t>
            </a:r>
            <a:r>
              <a:rPr lang="en-US" sz="2800" dirty="0">
                <a:cs typeface="Arial" pitchFamily="34" charset="0"/>
              </a:rPr>
              <a:t>– heads of agreement enforceable </a:t>
            </a:r>
          </a:p>
          <a:p>
            <a:pPr>
              <a:buClr>
                <a:srgbClr val="F68B1F"/>
              </a:buClr>
              <a:buSzPct val="120000"/>
            </a:pPr>
            <a:r>
              <a:rPr lang="en-US" sz="2800" dirty="0">
                <a:cs typeface="Arial" pitchFamily="34" charset="0"/>
              </a:rPr>
              <a:t>UK SC </a:t>
            </a:r>
            <a:r>
              <a:rPr lang="en-US" sz="2800" i="1" dirty="0">
                <a:cs typeface="Arial" pitchFamily="34" charset="0"/>
              </a:rPr>
              <a:t>Wells v Devani </a:t>
            </a:r>
            <a:r>
              <a:rPr lang="en-US" sz="2800" dirty="0">
                <a:cs typeface="Arial" pitchFamily="34" charset="0"/>
              </a:rPr>
              <a:t>– formation in the context of oral dealings with agent – finding the contract from oral dealings </a:t>
            </a:r>
            <a:r>
              <a:rPr lang="en-US" sz="2800">
                <a:cs typeface="Arial" pitchFamily="34" charset="0"/>
              </a:rPr>
              <a:t>and conduct</a:t>
            </a:r>
            <a:endParaRPr lang="en-US" sz="2800" dirty="0">
              <a:cs typeface="Arial" pitchFamily="34" charset="0"/>
            </a:endParaRPr>
          </a:p>
          <a:p>
            <a:pPr marL="457200" lvl="1" indent="0">
              <a:buClr>
                <a:srgbClr val="8BB43F"/>
              </a:buClr>
              <a:buNone/>
            </a:pPr>
            <a:endParaRPr lang="en-GB" sz="2400" dirty="0">
              <a:cs typeface="Arial" pitchFamily="34" charset="0"/>
            </a:endParaRPr>
          </a:p>
        </p:txBody>
      </p:sp>
    </p:spTree>
    <p:extLst>
      <p:ext uri="{BB962C8B-B14F-4D97-AF65-F5344CB8AC3E}">
        <p14:creationId xmlns:p14="http://schemas.microsoft.com/office/powerpoint/2010/main" val="3144887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eminar Powerpoint template">
  <a:themeElements>
    <a:clrScheme name="CLE 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minar PowerPoint Template.potx" id="{44C2ED0A-CF9A-4824-8820-113215C681B9}" vid="{6BF7FBD2-748B-4159-8842-E2949C6ED36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minar PowerPoint Template.potx" id="{44C2ED0A-CF9A-4824-8820-113215C681B9}" vid="{C15373B8-FC28-42C0-B27D-83E15C6130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Seminar PowerPoint Template</Template>
  <TotalTime>199</TotalTime>
  <Words>1882</Words>
  <Application>Microsoft Office PowerPoint</Application>
  <PresentationFormat>On-screen Show (4:3)</PresentationFormat>
  <Paragraphs>219</Paragraphs>
  <Slides>43</Slides>
  <Notes>35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43</vt:i4>
      </vt:variant>
    </vt:vector>
  </HeadingPairs>
  <TitlesOfParts>
    <vt:vector size="49" baseType="lpstr">
      <vt:lpstr>Arial</vt:lpstr>
      <vt:lpstr>Calibri</vt:lpstr>
      <vt:lpstr>Symbol</vt:lpstr>
      <vt:lpstr>Wingdings</vt:lpstr>
      <vt:lpstr>Seminar Powerpoint template</vt:lpstr>
      <vt:lpstr>Custom Design</vt:lpstr>
      <vt:lpstr>PowerPoint Presentation</vt:lpstr>
      <vt:lpstr>PowerPoint Presentation</vt:lpstr>
      <vt:lpstr>PowerPoint Presentation</vt:lpstr>
      <vt:lpstr>PowerPoint Presentation</vt:lpstr>
      <vt:lpstr>Main areas</vt:lpstr>
      <vt:lpstr>Any themes?</vt:lpstr>
      <vt:lpstr>PowerPoint Presentation</vt:lpstr>
      <vt:lpstr>PowerPoint Presentation</vt:lpstr>
      <vt:lpstr>Formation of contract</vt:lpstr>
      <vt:lpstr>Interpretation of contracts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Implied terms</vt:lpstr>
      <vt:lpstr>Air NZ Limited v BP Oil Limited and Z Energy </vt:lpstr>
      <vt:lpstr>Express or implied terms of good faith</vt:lpstr>
      <vt:lpstr>Contractual discretions</vt:lpstr>
      <vt:lpstr>No oral variation/agreement clauses</vt:lpstr>
      <vt:lpstr>No oral agreement/variation </vt:lpstr>
      <vt:lpstr>Rectification</vt:lpstr>
      <vt:lpstr>PowerPoint Presentation</vt:lpstr>
      <vt:lpstr>PowerPoint Presentation</vt:lpstr>
      <vt:lpstr>Misrepresentation</vt:lpstr>
      <vt:lpstr>PowerPoint Presentation</vt:lpstr>
      <vt:lpstr>Cygnet Farms Ltd</vt:lpstr>
      <vt:lpstr>PowerPoint Presentation</vt:lpstr>
      <vt:lpstr>PowerPoint Presentation</vt:lpstr>
      <vt:lpstr>PowerPoint Presentation</vt:lpstr>
      <vt:lpstr>Penalties</vt:lpstr>
      <vt:lpstr>Force majeure, contract discretion and frustration</vt:lpstr>
      <vt:lpstr>Force majeure  </vt:lpstr>
      <vt:lpstr>Damages</vt:lpstr>
      <vt:lpstr>PowerPoint Presentation</vt:lpstr>
      <vt:lpstr>PowerPoint Presentation</vt:lpstr>
      <vt:lpstr>Digitization</vt:lpstr>
      <vt:lpstr>Concluding comments</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Servante-Freeman</dc:creator>
  <cp:lastModifiedBy>CLE Presentations</cp:lastModifiedBy>
  <cp:revision>28</cp:revision>
  <cp:lastPrinted>2020-03-16T23:28:41Z</cp:lastPrinted>
  <dcterms:created xsi:type="dcterms:W3CDTF">2020-03-12T20:28:50Z</dcterms:created>
  <dcterms:modified xsi:type="dcterms:W3CDTF">2020-03-18T23:53:24Z</dcterms:modified>
</cp:coreProperties>
</file>