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37"/>
  </p:notesMasterIdLst>
  <p:sldIdLst>
    <p:sldId id="292" r:id="rId5"/>
    <p:sldId id="312" r:id="rId6"/>
    <p:sldId id="311" r:id="rId7"/>
    <p:sldId id="316" r:id="rId8"/>
    <p:sldId id="314" r:id="rId9"/>
    <p:sldId id="317" r:id="rId10"/>
    <p:sldId id="318" r:id="rId11"/>
    <p:sldId id="319" r:id="rId12"/>
    <p:sldId id="335" r:id="rId13"/>
    <p:sldId id="336" r:id="rId14"/>
    <p:sldId id="337" r:id="rId15"/>
    <p:sldId id="338" r:id="rId16"/>
    <p:sldId id="320" r:id="rId17"/>
    <p:sldId id="339" r:id="rId18"/>
    <p:sldId id="321" r:id="rId19"/>
    <p:sldId id="341" r:id="rId20"/>
    <p:sldId id="324" r:id="rId21"/>
    <p:sldId id="343" r:id="rId22"/>
    <p:sldId id="342" r:id="rId23"/>
    <p:sldId id="325" r:id="rId24"/>
    <p:sldId id="326" r:id="rId25"/>
    <p:sldId id="353" r:id="rId26"/>
    <p:sldId id="348" r:id="rId27"/>
    <p:sldId id="327" r:id="rId28"/>
    <p:sldId id="340" r:id="rId29"/>
    <p:sldId id="330" r:id="rId30"/>
    <p:sldId id="354" r:id="rId31"/>
    <p:sldId id="350" r:id="rId32"/>
    <p:sldId id="355" r:id="rId33"/>
    <p:sldId id="352" r:id="rId34"/>
    <p:sldId id="332" r:id="rId35"/>
    <p:sldId id="334" r:id="rId36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C8769E-F875-43B8-8AC1-5E05DA73EADC}" v="61" dt="2024-04-11T00:35:01.311"/>
    <p1510:client id="{92411988-6387-489A-B0CA-DA066B273464}" v="728" dt="2024-04-11T18:25:36.1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42" autoAdjust="0"/>
    <p:restoredTop sz="94619" autoAdjust="0"/>
  </p:normalViewPr>
  <p:slideViewPr>
    <p:cSldViewPr snapToGrid="0">
      <p:cViewPr varScale="1">
        <p:scale>
          <a:sx n="93" d="100"/>
          <a:sy n="93" d="100"/>
        </p:scale>
        <p:origin x="10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53EEA7-E96C-4F43-A90F-48F6115D578C}" type="doc">
      <dgm:prSet loTypeId="urn:microsoft.com/office/officeart/2008/layout/LinedList" loCatId="list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F6AD22B4-4DDB-4A25-A94A-ABBE124FB998}">
      <dgm:prSet custT="1"/>
      <dgm:spPr/>
      <dgm:t>
        <a:bodyPr/>
        <a:lstStyle/>
        <a:p>
          <a:r>
            <a:rPr lang="en-NZ" sz="2600" dirty="0"/>
            <a:t>The shipowner took out Kidnap and Ransom insurance cover for up to US$5 million and increased their Hull &amp; Machinery and War Risk insurance to cover the proposed transit through the Gulf of Aden.</a:t>
          </a:r>
          <a:endParaRPr lang="en-US" sz="2600" dirty="0"/>
        </a:p>
      </dgm:t>
    </dgm:pt>
    <dgm:pt modelId="{48B7A7DB-D9AE-4C8E-BB48-8DCE37309467}" type="parTrans" cxnId="{1AB9BAC2-6486-4D51-BC3A-3C4DFC0F57C8}">
      <dgm:prSet/>
      <dgm:spPr/>
      <dgm:t>
        <a:bodyPr/>
        <a:lstStyle/>
        <a:p>
          <a:endParaRPr lang="en-US"/>
        </a:p>
      </dgm:t>
    </dgm:pt>
    <dgm:pt modelId="{EC67B368-1F6D-4E9C-A760-08FA973CDD09}" type="sibTrans" cxnId="{1AB9BAC2-6486-4D51-BC3A-3C4DFC0F57C8}">
      <dgm:prSet/>
      <dgm:spPr/>
      <dgm:t>
        <a:bodyPr/>
        <a:lstStyle/>
        <a:p>
          <a:endParaRPr lang="en-US"/>
        </a:p>
      </dgm:t>
    </dgm:pt>
    <dgm:pt modelId="{F96F73F5-323E-477E-8627-1D6B29D06C15}">
      <dgm:prSet custT="1"/>
      <dgm:spPr/>
      <dgm:t>
        <a:bodyPr/>
        <a:lstStyle/>
        <a:p>
          <a:pPr algn="l"/>
          <a:r>
            <a:rPr lang="en-NZ" sz="2600" dirty="0"/>
            <a:t>Gulf of Aden clause provided for premium for additional insurance for kidnap and ransom up to US$40,000 for the charterer’s account.  Also additional premia for War Risk up to USS40000 for charterer’s account</a:t>
          </a:r>
          <a:endParaRPr lang="en-US" sz="2600" dirty="0"/>
        </a:p>
      </dgm:t>
    </dgm:pt>
    <dgm:pt modelId="{17E61CBA-0205-492E-A9CB-9782E56C576D}" type="parTrans" cxnId="{D78726AD-D703-43B2-AE87-FFB41760E170}">
      <dgm:prSet/>
      <dgm:spPr/>
      <dgm:t>
        <a:bodyPr/>
        <a:lstStyle/>
        <a:p>
          <a:endParaRPr lang="en-US"/>
        </a:p>
      </dgm:t>
    </dgm:pt>
    <dgm:pt modelId="{05951CF0-7780-45CB-959E-4C6E8BC9F0BA}" type="sibTrans" cxnId="{D78726AD-D703-43B2-AE87-FFB41760E170}">
      <dgm:prSet/>
      <dgm:spPr/>
      <dgm:t>
        <a:bodyPr/>
        <a:lstStyle/>
        <a:p>
          <a:endParaRPr lang="en-US"/>
        </a:p>
      </dgm:t>
    </dgm:pt>
    <dgm:pt modelId="{5D9AE7B5-C9F6-4474-91FE-C6DA34BD06C3}" type="pres">
      <dgm:prSet presAssocID="{0653EEA7-E96C-4F43-A90F-48F6115D578C}" presName="vert0" presStyleCnt="0">
        <dgm:presLayoutVars>
          <dgm:dir/>
          <dgm:animOne val="branch"/>
          <dgm:animLvl val="lvl"/>
        </dgm:presLayoutVars>
      </dgm:prSet>
      <dgm:spPr/>
    </dgm:pt>
    <dgm:pt modelId="{DBA682AB-3A06-4D9F-B927-6FE585A62E09}" type="pres">
      <dgm:prSet presAssocID="{F6AD22B4-4DDB-4A25-A94A-ABBE124FB998}" presName="thickLine" presStyleLbl="alignNode1" presStyleIdx="0" presStyleCnt="2"/>
      <dgm:spPr/>
    </dgm:pt>
    <dgm:pt modelId="{18E46960-72BF-4DE9-9590-F778DDA72482}" type="pres">
      <dgm:prSet presAssocID="{F6AD22B4-4DDB-4A25-A94A-ABBE124FB998}" presName="horz1" presStyleCnt="0"/>
      <dgm:spPr/>
    </dgm:pt>
    <dgm:pt modelId="{5CEBEF65-8122-477A-B985-CDA4156300AB}" type="pres">
      <dgm:prSet presAssocID="{F6AD22B4-4DDB-4A25-A94A-ABBE124FB998}" presName="tx1" presStyleLbl="revTx" presStyleIdx="0" presStyleCnt="2"/>
      <dgm:spPr/>
    </dgm:pt>
    <dgm:pt modelId="{E7A6EA1C-E51B-44C3-9996-85254D17B1AB}" type="pres">
      <dgm:prSet presAssocID="{F6AD22B4-4DDB-4A25-A94A-ABBE124FB998}" presName="vert1" presStyleCnt="0"/>
      <dgm:spPr/>
    </dgm:pt>
    <dgm:pt modelId="{EE603BCA-4D1D-4E6B-AC1D-41FA3F95F7D1}" type="pres">
      <dgm:prSet presAssocID="{F96F73F5-323E-477E-8627-1D6B29D06C15}" presName="thickLine" presStyleLbl="alignNode1" presStyleIdx="1" presStyleCnt="2"/>
      <dgm:spPr/>
    </dgm:pt>
    <dgm:pt modelId="{02D48393-B0A1-4BB9-A9CE-A7FDBABC3529}" type="pres">
      <dgm:prSet presAssocID="{F96F73F5-323E-477E-8627-1D6B29D06C15}" presName="horz1" presStyleCnt="0"/>
      <dgm:spPr/>
    </dgm:pt>
    <dgm:pt modelId="{2ED52557-6E28-444A-A06A-58DD9C6E741B}" type="pres">
      <dgm:prSet presAssocID="{F96F73F5-323E-477E-8627-1D6B29D06C15}" presName="tx1" presStyleLbl="revTx" presStyleIdx="1" presStyleCnt="2"/>
      <dgm:spPr/>
    </dgm:pt>
    <dgm:pt modelId="{09007348-0DE4-4D30-91E0-777ACF9EBC8D}" type="pres">
      <dgm:prSet presAssocID="{F96F73F5-323E-477E-8627-1D6B29D06C15}" presName="vert1" presStyleCnt="0"/>
      <dgm:spPr/>
    </dgm:pt>
  </dgm:ptLst>
  <dgm:cxnLst>
    <dgm:cxn modelId="{AFC5A956-2A02-458F-9B65-E7D158F86673}" type="presOf" srcId="{0653EEA7-E96C-4F43-A90F-48F6115D578C}" destId="{5D9AE7B5-C9F6-4474-91FE-C6DA34BD06C3}" srcOrd="0" destOrd="0" presId="urn:microsoft.com/office/officeart/2008/layout/LinedList"/>
    <dgm:cxn modelId="{4FC0648B-4138-4EE7-8D6D-CC0F6FA307CB}" type="presOf" srcId="{F6AD22B4-4DDB-4A25-A94A-ABBE124FB998}" destId="{5CEBEF65-8122-477A-B985-CDA4156300AB}" srcOrd="0" destOrd="0" presId="urn:microsoft.com/office/officeart/2008/layout/LinedList"/>
    <dgm:cxn modelId="{18F8BAA6-41D8-4B6C-81D1-05C877705534}" type="presOf" srcId="{F96F73F5-323E-477E-8627-1D6B29D06C15}" destId="{2ED52557-6E28-444A-A06A-58DD9C6E741B}" srcOrd="0" destOrd="0" presId="urn:microsoft.com/office/officeart/2008/layout/LinedList"/>
    <dgm:cxn modelId="{D78726AD-D703-43B2-AE87-FFB41760E170}" srcId="{0653EEA7-E96C-4F43-A90F-48F6115D578C}" destId="{F96F73F5-323E-477E-8627-1D6B29D06C15}" srcOrd="1" destOrd="0" parTransId="{17E61CBA-0205-492E-A9CB-9782E56C576D}" sibTransId="{05951CF0-7780-45CB-959E-4C6E8BC9F0BA}"/>
    <dgm:cxn modelId="{1AB9BAC2-6486-4D51-BC3A-3C4DFC0F57C8}" srcId="{0653EEA7-E96C-4F43-A90F-48F6115D578C}" destId="{F6AD22B4-4DDB-4A25-A94A-ABBE124FB998}" srcOrd="0" destOrd="0" parTransId="{48B7A7DB-D9AE-4C8E-BB48-8DCE37309467}" sibTransId="{EC67B368-1F6D-4E9C-A760-08FA973CDD09}"/>
    <dgm:cxn modelId="{33B0E1B7-E326-4478-A3AF-0434EA726581}" type="presParOf" srcId="{5D9AE7B5-C9F6-4474-91FE-C6DA34BD06C3}" destId="{DBA682AB-3A06-4D9F-B927-6FE585A62E09}" srcOrd="0" destOrd="0" presId="urn:microsoft.com/office/officeart/2008/layout/LinedList"/>
    <dgm:cxn modelId="{18F6E502-4F8B-43AE-A86C-49DDFF7DAF1E}" type="presParOf" srcId="{5D9AE7B5-C9F6-4474-91FE-C6DA34BD06C3}" destId="{18E46960-72BF-4DE9-9590-F778DDA72482}" srcOrd="1" destOrd="0" presId="urn:microsoft.com/office/officeart/2008/layout/LinedList"/>
    <dgm:cxn modelId="{40FF0602-FED1-4566-A57E-2FE693931F96}" type="presParOf" srcId="{18E46960-72BF-4DE9-9590-F778DDA72482}" destId="{5CEBEF65-8122-477A-B985-CDA4156300AB}" srcOrd="0" destOrd="0" presId="urn:microsoft.com/office/officeart/2008/layout/LinedList"/>
    <dgm:cxn modelId="{FC7ECF82-63DC-45B4-B606-9A78AE784CE5}" type="presParOf" srcId="{18E46960-72BF-4DE9-9590-F778DDA72482}" destId="{E7A6EA1C-E51B-44C3-9996-85254D17B1AB}" srcOrd="1" destOrd="0" presId="urn:microsoft.com/office/officeart/2008/layout/LinedList"/>
    <dgm:cxn modelId="{5C5D22D2-D75A-4830-83F6-51E2A143703E}" type="presParOf" srcId="{5D9AE7B5-C9F6-4474-91FE-C6DA34BD06C3}" destId="{EE603BCA-4D1D-4E6B-AC1D-41FA3F95F7D1}" srcOrd="2" destOrd="0" presId="urn:microsoft.com/office/officeart/2008/layout/LinedList"/>
    <dgm:cxn modelId="{E44D1D54-8D4C-4016-BCCA-4073DF9D53A7}" type="presParOf" srcId="{5D9AE7B5-C9F6-4474-91FE-C6DA34BD06C3}" destId="{02D48393-B0A1-4BB9-A9CE-A7FDBABC3529}" srcOrd="3" destOrd="0" presId="urn:microsoft.com/office/officeart/2008/layout/LinedList"/>
    <dgm:cxn modelId="{3C009C97-B414-4261-B143-43D46BC07132}" type="presParOf" srcId="{02D48393-B0A1-4BB9-A9CE-A7FDBABC3529}" destId="{2ED52557-6E28-444A-A06A-58DD9C6E741B}" srcOrd="0" destOrd="0" presId="urn:microsoft.com/office/officeart/2008/layout/LinedList"/>
    <dgm:cxn modelId="{272C4091-A7F4-4282-81EA-92B522943C71}" type="presParOf" srcId="{02D48393-B0A1-4BB9-A9CE-A7FDBABC3529}" destId="{09007348-0DE4-4D30-91E0-777ACF9EBC8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75690A-B2D5-4C00-9758-28C06DB5437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50508CA-2700-48E1-8812-3264A21F263F}">
      <dgm:prSet custT="1"/>
      <dgm:spPr/>
      <dgm:t>
        <a:bodyPr/>
        <a:lstStyle/>
        <a:p>
          <a:r>
            <a:rPr lang="en-GB" sz="2600" dirty="0"/>
            <a:t>Very clear exposition of general principles relating to incorporation</a:t>
          </a:r>
          <a:endParaRPr lang="en-US" sz="2600" dirty="0"/>
        </a:p>
      </dgm:t>
    </dgm:pt>
    <dgm:pt modelId="{03F09F63-4432-4188-8951-C094C14ADC01}" type="parTrans" cxnId="{BA6EA453-37BA-4026-8591-FE9500D2A136}">
      <dgm:prSet/>
      <dgm:spPr/>
      <dgm:t>
        <a:bodyPr/>
        <a:lstStyle/>
        <a:p>
          <a:endParaRPr lang="en-US"/>
        </a:p>
      </dgm:t>
    </dgm:pt>
    <dgm:pt modelId="{69A8FD0A-C8B2-49D9-93B4-16F6430AD983}" type="sibTrans" cxnId="{BA6EA453-37BA-4026-8591-FE9500D2A136}">
      <dgm:prSet/>
      <dgm:spPr/>
      <dgm:t>
        <a:bodyPr/>
        <a:lstStyle/>
        <a:p>
          <a:endParaRPr lang="en-US"/>
        </a:p>
      </dgm:t>
    </dgm:pt>
    <dgm:pt modelId="{B9F8F0A8-0FCA-4A74-99EB-BCAA68D57097}">
      <dgm:prSet custT="1"/>
      <dgm:spPr/>
      <dgm:t>
        <a:bodyPr/>
        <a:lstStyle/>
        <a:p>
          <a:r>
            <a:rPr lang="en-GB" sz="2600" dirty="0"/>
            <a:t>Excellent clear judgment well worth all  studying </a:t>
          </a:r>
          <a:endParaRPr lang="en-US" sz="2600" dirty="0"/>
        </a:p>
      </dgm:t>
    </dgm:pt>
    <dgm:pt modelId="{F07FFC77-B5AB-48C1-8571-5DF4E268C7D8}" type="parTrans" cxnId="{459A928E-05A6-4267-9201-32A6AC1963ED}">
      <dgm:prSet/>
      <dgm:spPr/>
      <dgm:t>
        <a:bodyPr/>
        <a:lstStyle/>
        <a:p>
          <a:endParaRPr lang="en-US"/>
        </a:p>
      </dgm:t>
    </dgm:pt>
    <dgm:pt modelId="{3DC628F2-2F0C-4108-B2F5-8DB95C061219}" type="sibTrans" cxnId="{459A928E-05A6-4267-9201-32A6AC1963ED}">
      <dgm:prSet/>
      <dgm:spPr/>
      <dgm:t>
        <a:bodyPr/>
        <a:lstStyle/>
        <a:p>
          <a:endParaRPr lang="en-US"/>
        </a:p>
      </dgm:t>
    </dgm:pt>
    <dgm:pt modelId="{6A1AC5CF-F108-4C5D-B9E1-FD43258AC945}">
      <dgm:prSet custT="1"/>
      <dgm:spPr/>
      <dgm:t>
        <a:bodyPr/>
        <a:lstStyle/>
        <a:p>
          <a:r>
            <a:rPr lang="en-GB" sz="2600" dirty="0"/>
            <a:t>Overall strong reminder of dangers and risks facing seafarers and ships</a:t>
          </a:r>
          <a:endParaRPr lang="en-US" sz="2600" dirty="0"/>
        </a:p>
      </dgm:t>
    </dgm:pt>
    <dgm:pt modelId="{89415459-8555-4164-9860-7F1681609EDF}" type="parTrans" cxnId="{6AACF3BE-3D8F-439F-B490-9B7D4467DE81}">
      <dgm:prSet/>
      <dgm:spPr/>
      <dgm:t>
        <a:bodyPr/>
        <a:lstStyle/>
        <a:p>
          <a:endParaRPr lang="en-US"/>
        </a:p>
      </dgm:t>
    </dgm:pt>
    <dgm:pt modelId="{B0D1DD21-F45E-4028-9DF7-FC96B21DAC8B}" type="sibTrans" cxnId="{6AACF3BE-3D8F-439F-B490-9B7D4467DE81}">
      <dgm:prSet/>
      <dgm:spPr/>
      <dgm:t>
        <a:bodyPr/>
        <a:lstStyle/>
        <a:p>
          <a:endParaRPr lang="en-US"/>
        </a:p>
      </dgm:t>
    </dgm:pt>
    <dgm:pt modelId="{8FFD3314-832F-45DE-B9C0-BE12C4C3B453}" type="pres">
      <dgm:prSet presAssocID="{AB75690A-B2D5-4C00-9758-28C06DB54379}" presName="root" presStyleCnt="0">
        <dgm:presLayoutVars>
          <dgm:dir/>
          <dgm:resizeHandles val="exact"/>
        </dgm:presLayoutVars>
      </dgm:prSet>
      <dgm:spPr/>
    </dgm:pt>
    <dgm:pt modelId="{899C5ABA-59A7-4693-9950-8C67D61AE0B7}" type="pres">
      <dgm:prSet presAssocID="{550508CA-2700-48E1-8812-3264A21F263F}" presName="compNode" presStyleCnt="0"/>
      <dgm:spPr/>
    </dgm:pt>
    <dgm:pt modelId="{9ABF7CAA-5F5F-4A8E-8084-0B86B7EF1E25}" type="pres">
      <dgm:prSet presAssocID="{550508CA-2700-48E1-8812-3264A21F263F}" presName="bgRect" presStyleLbl="bgShp" presStyleIdx="0" presStyleCnt="3"/>
      <dgm:spPr/>
    </dgm:pt>
    <dgm:pt modelId="{AABC8221-9B5D-43AA-A32B-C3B39A44B912}" type="pres">
      <dgm:prSet presAssocID="{550508CA-2700-48E1-8812-3264A21F263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28267CD4-B258-47AC-82B5-3097D0FADE4F}" type="pres">
      <dgm:prSet presAssocID="{550508CA-2700-48E1-8812-3264A21F263F}" presName="spaceRect" presStyleCnt="0"/>
      <dgm:spPr/>
    </dgm:pt>
    <dgm:pt modelId="{0B4BB3D2-70B3-4D71-A7A4-4B07CC3AA3B4}" type="pres">
      <dgm:prSet presAssocID="{550508CA-2700-48E1-8812-3264A21F263F}" presName="parTx" presStyleLbl="revTx" presStyleIdx="0" presStyleCnt="3">
        <dgm:presLayoutVars>
          <dgm:chMax val="0"/>
          <dgm:chPref val="0"/>
        </dgm:presLayoutVars>
      </dgm:prSet>
      <dgm:spPr/>
    </dgm:pt>
    <dgm:pt modelId="{3D1354CB-9A8F-4741-B8FD-9C87B8156EF1}" type="pres">
      <dgm:prSet presAssocID="{69A8FD0A-C8B2-49D9-93B4-16F6430AD983}" presName="sibTrans" presStyleCnt="0"/>
      <dgm:spPr/>
    </dgm:pt>
    <dgm:pt modelId="{5A8ABBEE-ADD3-472A-BAC0-AC7E306F9F54}" type="pres">
      <dgm:prSet presAssocID="{B9F8F0A8-0FCA-4A74-99EB-BCAA68D57097}" presName="compNode" presStyleCnt="0"/>
      <dgm:spPr/>
    </dgm:pt>
    <dgm:pt modelId="{A2AB4F77-8207-44E1-AE8C-38EC54C9D666}" type="pres">
      <dgm:prSet presAssocID="{B9F8F0A8-0FCA-4A74-99EB-BCAA68D57097}" presName="bgRect" presStyleLbl="bgShp" presStyleIdx="1" presStyleCnt="3"/>
      <dgm:spPr/>
    </dgm:pt>
    <dgm:pt modelId="{05DDE73B-F8CC-4B91-94A5-8E1B93CF6765}" type="pres">
      <dgm:prSet presAssocID="{B9F8F0A8-0FCA-4A74-99EB-BCAA68D5709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53CC498D-2305-4478-9695-5AA0CA78AC98}" type="pres">
      <dgm:prSet presAssocID="{B9F8F0A8-0FCA-4A74-99EB-BCAA68D57097}" presName="spaceRect" presStyleCnt="0"/>
      <dgm:spPr/>
    </dgm:pt>
    <dgm:pt modelId="{AB3653B3-915D-4DF2-83D2-0FC70B9E3804}" type="pres">
      <dgm:prSet presAssocID="{B9F8F0A8-0FCA-4A74-99EB-BCAA68D57097}" presName="parTx" presStyleLbl="revTx" presStyleIdx="1" presStyleCnt="3">
        <dgm:presLayoutVars>
          <dgm:chMax val="0"/>
          <dgm:chPref val="0"/>
        </dgm:presLayoutVars>
      </dgm:prSet>
      <dgm:spPr/>
    </dgm:pt>
    <dgm:pt modelId="{43AB8FBE-1B98-4499-962A-2D89A179DB28}" type="pres">
      <dgm:prSet presAssocID="{3DC628F2-2F0C-4108-B2F5-8DB95C061219}" presName="sibTrans" presStyleCnt="0"/>
      <dgm:spPr/>
    </dgm:pt>
    <dgm:pt modelId="{D7045BB9-6077-4E23-AE2A-1B1155741CA8}" type="pres">
      <dgm:prSet presAssocID="{6A1AC5CF-F108-4C5D-B9E1-FD43258AC945}" presName="compNode" presStyleCnt="0"/>
      <dgm:spPr/>
    </dgm:pt>
    <dgm:pt modelId="{4DD725CF-ACA0-44D1-A957-E440C63F9E7D}" type="pres">
      <dgm:prSet presAssocID="{6A1AC5CF-F108-4C5D-B9E1-FD43258AC945}" presName="bgRect" presStyleLbl="bgShp" presStyleIdx="2" presStyleCnt="3"/>
      <dgm:spPr/>
    </dgm:pt>
    <dgm:pt modelId="{3A33624B-895C-4AAD-B0C6-C13C9B0CA717}" type="pres">
      <dgm:prSet presAssocID="{6A1AC5CF-F108-4C5D-B9E1-FD43258AC94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8D85F025-6DA5-4733-BBB9-F7E624770E6B}" type="pres">
      <dgm:prSet presAssocID="{6A1AC5CF-F108-4C5D-B9E1-FD43258AC945}" presName="spaceRect" presStyleCnt="0"/>
      <dgm:spPr/>
    </dgm:pt>
    <dgm:pt modelId="{557FD0D1-3B0C-4185-9CB8-42CB3012E603}" type="pres">
      <dgm:prSet presAssocID="{6A1AC5CF-F108-4C5D-B9E1-FD43258AC94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CF3F2E06-E594-4064-826A-58657545717F}" type="presOf" srcId="{B9F8F0A8-0FCA-4A74-99EB-BCAA68D57097}" destId="{AB3653B3-915D-4DF2-83D2-0FC70B9E3804}" srcOrd="0" destOrd="0" presId="urn:microsoft.com/office/officeart/2018/2/layout/IconVerticalSolidList"/>
    <dgm:cxn modelId="{FC402326-D19C-4270-9885-87563B90A5F6}" type="presOf" srcId="{550508CA-2700-48E1-8812-3264A21F263F}" destId="{0B4BB3D2-70B3-4D71-A7A4-4B07CC3AA3B4}" srcOrd="0" destOrd="0" presId="urn:microsoft.com/office/officeart/2018/2/layout/IconVerticalSolidList"/>
    <dgm:cxn modelId="{4584DD3A-B013-4B6D-839A-8712DA8AB4E5}" type="presOf" srcId="{6A1AC5CF-F108-4C5D-B9E1-FD43258AC945}" destId="{557FD0D1-3B0C-4185-9CB8-42CB3012E603}" srcOrd="0" destOrd="0" presId="urn:microsoft.com/office/officeart/2018/2/layout/IconVerticalSolidList"/>
    <dgm:cxn modelId="{BA6EA453-37BA-4026-8591-FE9500D2A136}" srcId="{AB75690A-B2D5-4C00-9758-28C06DB54379}" destId="{550508CA-2700-48E1-8812-3264A21F263F}" srcOrd="0" destOrd="0" parTransId="{03F09F63-4432-4188-8951-C094C14ADC01}" sibTransId="{69A8FD0A-C8B2-49D9-93B4-16F6430AD983}"/>
    <dgm:cxn modelId="{459A928E-05A6-4267-9201-32A6AC1963ED}" srcId="{AB75690A-B2D5-4C00-9758-28C06DB54379}" destId="{B9F8F0A8-0FCA-4A74-99EB-BCAA68D57097}" srcOrd="1" destOrd="0" parTransId="{F07FFC77-B5AB-48C1-8571-5DF4E268C7D8}" sibTransId="{3DC628F2-2F0C-4108-B2F5-8DB95C061219}"/>
    <dgm:cxn modelId="{6AACF3BE-3D8F-439F-B490-9B7D4467DE81}" srcId="{AB75690A-B2D5-4C00-9758-28C06DB54379}" destId="{6A1AC5CF-F108-4C5D-B9E1-FD43258AC945}" srcOrd="2" destOrd="0" parTransId="{89415459-8555-4164-9860-7F1681609EDF}" sibTransId="{B0D1DD21-F45E-4028-9DF7-FC96B21DAC8B}"/>
    <dgm:cxn modelId="{CE853BFF-C267-438A-816D-B1637F986E3A}" type="presOf" srcId="{AB75690A-B2D5-4C00-9758-28C06DB54379}" destId="{8FFD3314-832F-45DE-B9C0-BE12C4C3B453}" srcOrd="0" destOrd="0" presId="urn:microsoft.com/office/officeart/2018/2/layout/IconVerticalSolidList"/>
    <dgm:cxn modelId="{88577BB2-3A19-4B95-B34C-AB9B09C50FF7}" type="presParOf" srcId="{8FFD3314-832F-45DE-B9C0-BE12C4C3B453}" destId="{899C5ABA-59A7-4693-9950-8C67D61AE0B7}" srcOrd="0" destOrd="0" presId="urn:microsoft.com/office/officeart/2018/2/layout/IconVerticalSolidList"/>
    <dgm:cxn modelId="{9331D4F2-A245-4EE7-8E33-1F4337A6153F}" type="presParOf" srcId="{899C5ABA-59A7-4693-9950-8C67D61AE0B7}" destId="{9ABF7CAA-5F5F-4A8E-8084-0B86B7EF1E25}" srcOrd="0" destOrd="0" presId="urn:microsoft.com/office/officeart/2018/2/layout/IconVerticalSolidList"/>
    <dgm:cxn modelId="{23B32FF1-F70D-4582-B76D-BAA75715991A}" type="presParOf" srcId="{899C5ABA-59A7-4693-9950-8C67D61AE0B7}" destId="{AABC8221-9B5D-43AA-A32B-C3B39A44B912}" srcOrd="1" destOrd="0" presId="urn:microsoft.com/office/officeart/2018/2/layout/IconVerticalSolidList"/>
    <dgm:cxn modelId="{65A83F8E-D3F1-4409-A1B6-0C581AF530C0}" type="presParOf" srcId="{899C5ABA-59A7-4693-9950-8C67D61AE0B7}" destId="{28267CD4-B258-47AC-82B5-3097D0FADE4F}" srcOrd="2" destOrd="0" presId="urn:microsoft.com/office/officeart/2018/2/layout/IconVerticalSolidList"/>
    <dgm:cxn modelId="{EBB0CB62-C80E-409D-8EDA-3311C792A88E}" type="presParOf" srcId="{899C5ABA-59A7-4693-9950-8C67D61AE0B7}" destId="{0B4BB3D2-70B3-4D71-A7A4-4B07CC3AA3B4}" srcOrd="3" destOrd="0" presId="urn:microsoft.com/office/officeart/2018/2/layout/IconVerticalSolidList"/>
    <dgm:cxn modelId="{6F16F29D-7175-4588-A2D0-ECE557C7DF21}" type="presParOf" srcId="{8FFD3314-832F-45DE-B9C0-BE12C4C3B453}" destId="{3D1354CB-9A8F-4741-B8FD-9C87B8156EF1}" srcOrd="1" destOrd="0" presId="urn:microsoft.com/office/officeart/2018/2/layout/IconVerticalSolidList"/>
    <dgm:cxn modelId="{5CCC732D-670D-4E2C-AD3F-EC5A70220D6B}" type="presParOf" srcId="{8FFD3314-832F-45DE-B9C0-BE12C4C3B453}" destId="{5A8ABBEE-ADD3-472A-BAC0-AC7E306F9F54}" srcOrd="2" destOrd="0" presId="urn:microsoft.com/office/officeart/2018/2/layout/IconVerticalSolidList"/>
    <dgm:cxn modelId="{192DEF26-CFD8-442B-9472-E434EC0620C1}" type="presParOf" srcId="{5A8ABBEE-ADD3-472A-BAC0-AC7E306F9F54}" destId="{A2AB4F77-8207-44E1-AE8C-38EC54C9D666}" srcOrd="0" destOrd="0" presId="urn:microsoft.com/office/officeart/2018/2/layout/IconVerticalSolidList"/>
    <dgm:cxn modelId="{67100D94-92A5-4E54-B78F-D12DD251CE36}" type="presParOf" srcId="{5A8ABBEE-ADD3-472A-BAC0-AC7E306F9F54}" destId="{05DDE73B-F8CC-4B91-94A5-8E1B93CF6765}" srcOrd="1" destOrd="0" presId="urn:microsoft.com/office/officeart/2018/2/layout/IconVerticalSolidList"/>
    <dgm:cxn modelId="{BE5E27F3-AC31-4AC4-93CA-6C485664894F}" type="presParOf" srcId="{5A8ABBEE-ADD3-472A-BAC0-AC7E306F9F54}" destId="{53CC498D-2305-4478-9695-5AA0CA78AC98}" srcOrd="2" destOrd="0" presId="urn:microsoft.com/office/officeart/2018/2/layout/IconVerticalSolidList"/>
    <dgm:cxn modelId="{9643A466-0ECC-498B-AB29-44D52204DEEB}" type="presParOf" srcId="{5A8ABBEE-ADD3-472A-BAC0-AC7E306F9F54}" destId="{AB3653B3-915D-4DF2-83D2-0FC70B9E3804}" srcOrd="3" destOrd="0" presId="urn:microsoft.com/office/officeart/2018/2/layout/IconVerticalSolidList"/>
    <dgm:cxn modelId="{43B71EF5-23D1-4F18-A8A2-5226BFD00869}" type="presParOf" srcId="{8FFD3314-832F-45DE-B9C0-BE12C4C3B453}" destId="{43AB8FBE-1B98-4499-962A-2D89A179DB28}" srcOrd="3" destOrd="0" presId="urn:microsoft.com/office/officeart/2018/2/layout/IconVerticalSolidList"/>
    <dgm:cxn modelId="{08774984-E947-46DB-965A-3969854D6CC7}" type="presParOf" srcId="{8FFD3314-832F-45DE-B9C0-BE12C4C3B453}" destId="{D7045BB9-6077-4E23-AE2A-1B1155741CA8}" srcOrd="4" destOrd="0" presId="urn:microsoft.com/office/officeart/2018/2/layout/IconVerticalSolidList"/>
    <dgm:cxn modelId="{268542E1-E3A8-4974-84CC-B1863BA3ED1A}" type="presParOf" srcId="{D7045BB9-6077-4E23-AE2A-1B1155741CA8}" destId="{4DD725CF-ACA0-44D1-A957-E440C63F9E7D}" srcOrd="0" destOrd="0" presId="urn:microsoft.com/office/officeart/2018/2/layout/IconVerticalSolidList"/>
    <dgm:cxn modelId="{5ABA8BA7-4931-481D-B166-518D30543BA5}" type="presParOf" srcId="{D7045BB9-6077-4E23-AE2A-1B1155741CA8}" destId="{3A33624B-895C-4AAD-B0C6-C13C9B0CA717}" srcOrd="1" destOrd="0" presId="urn:microsoft.com/office/officeart/2018/2/layout/IconVerticalSolidList"/>
    <dgm:cxn modelId="{B40D3BD8-A96D-46B1-8191-AB3050717F8B}" type="presParOf" srcId="{D7045BB9-6077-4E23-AE2A-1B1155741CA8}" destId="{8D85F025-6DA5-4733-BBB9-F7E624770E6B}" srcOrd="2" destOrd="0" presId="urn:microsoft.com/office/officeart/2018/2/layout/IconVerticalSolidList"/>
    <dgm:cxn modelId="{CF1A2215-5138-428F-A853-85CE137357AC}" type="presParOf" srcId="{D7045BB9-6077-4E23-AE2A-1B1155741CA8}" destId="{557FD0D1-3B0C-4185-9CB8-42CB3012E60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A682AB-3A06-4D9F-B927-6FE585A62E09}">
      <dsp:nvSpPr>
        <dsp:cNvPr id="0" name=""/>
        <dsp:cNvSpPr/>
      </dsp:nvSpPr>
      <dsp:spPr>
        <a:xfrm>
          <a:off x="0" y="0"/>
          <a:ext cx="1005839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EBEF65-8122-477A-B985-CDA4156300AB}">
      <dsp:nvSpPr>
        <dsp:cNvPr id="0" name=""/>
        <dsp:cNvSpPr/>
      </dsp:nvSpPr>
      <dsp:spPr>
        <a:xfrm>
          <a:off x="0" y="0"/>
          <a:ext cx="10058399" cy="18628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600" kern="1200" dirty="0"/>
            <a:t>The shipowner took out Kidnap and Ransom insurance cover for up to US$5 million and increased their Hull &amp; Machinery and War Risk insurance to cover the proposed transit through the Gulf of Aden.</a:t>
          </a:r>
          <a:endParaRPr lang="en-US" sz="2600" kern="1200" dirty="0"/>
        </a:p>
      </dsp:txBody>
      <dsp:txXfrm>
        <a:off x="0" y="0"/>
        <a:ext cx="10058399" cy="1862806"/>
      </dsp:txXfrm>
    </dsp:sp>
    <dsp:sp modelId="{EE603BCA-4D1D-4E6B-AC1D-41FA3F95F7D1}">
      <dsp:nvSpPr>
        <dsp:cNvPr id="0" name=""/>
        <dsp:cNvSpPr/>
      </dsp:nvSpPr>
      <dsp:spPr>
        <a:xfrm>
          <a:off x="0" y="1862806"/>
          <a:ext cx="10058399" cy="0"/>
        </a:xfrm>
        <a:prstGeom prst="line">
          <a:avLst/>
        </a:prstGeom>
        <a:solidFill>
          <a:schemeClr val="accent2">
            <a:hueOff val="2746340"/>
            <a:satOff val="-48808"/>
            <a:lumOff val="1569"/>
            <a:alphaOff val="0"/>
          </a:schemeClr>
        </a:solidFill>
        <a:ln w="12700" cap="flat" cmpd="sng" algn="ctr">
          <a:solidFill>
            <a:schemeClr val="accent2">
              <a:hueOff val="2746340"/>
              <a:satOff val="-48808"/>
              <a:lumOff val="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D52557-6E28-444A-A06A-58DD9C6E741B}">
      <dsp:nvSpPr>
        <dsp:cNvPr id="0" name=""/>
        <dsp:cNvSpPr/>
      </dsp:nvSpPr>
      <dsp:spPr>
        <a:xfrm>
          <a:off x="0" y="1862806"/>
          <a:ext cx="10058399" cy="18628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600" kern="1200" dirty="0"/>
            <a:t>Gulf of Aden clause provided for premium for additional insurance for kidnap and ransom up to US$40,000 for the charterer’s account.  Also additional premia for War Risk up to USS40000 for charterer’s account</a:t>
          </a:r>
          <a:endParaRPr lang="en-US" sz="2600" kern="1200" dirty="0"/>
        </a:p>
      </dsp:txBody>
      <dsp:txXfrm>
        <a:off x="0" y="1862806"/>
        <a:ext cx="10058399" cy="18628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BF7CAA-5F5F-4A8E-8084-0B86B7EF1E25}">
      <dsp:nvSpPr>
        <dsp:cNvPr id="0" name=""/>
        <dsp:cNvSpPr/>
      </dsp:nvSpPr>
      <dsp:spPr>
        <a:xfrm>
          <a:off x="0" y="2713"/>
          <a:ext cx="5906181" cy="152084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C8221-9B5D-43AA-A32B-C3B39A44B912}">
      <dsp:nvSpPr>
        <dsp:cNvPr id="0" name=""/>
        <dsp:cNvSpPr/>
      </dsp:nvSpPr>
      <dsp:spPr>
        <a:xfrm>
          <a:off x="460054" y="344903"/>
          <a:ext cx="837280" cy="83646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4BB3D2-70B3-4D71-A7A4-4B07CC3AA3B4}">
      <dsp:nvSpPr>
        <dsp:cNvPr id="0" name=""/>
        <dsp:cNvSpPr/>
      </dsp:nvSpPr>
      <dsp:spPr>
        <a:xfrm>
          <a:off x="1757390" y="2713"/>
          <a:ext cx="3986348" cy="1522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113" tIns="161113" rIns="161113" bIns="161113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Very clear exposition of general principles relating to incorporation</a:t>
          </a:r>
          <a:endParaRPr lang="en-US" sz="2600" kern="1200" dirty="0"/>
        </a:p>
      </dsp:txBody>
      <dsp:txXfrm>
        <a:off x="1757390" y="2713"/>
        <a:ext cx="3986348" cy="1522328"/>
      </dsp:txXfrm>
    </dsp:sp>
    <dsp:sp modelId="{A2AB4F77-8207-44E1-AE8C-38EC54C9D666}">
      <dsp:nvSpPr>
        <dsp:cNvPr id="0" name=""/>
        <dsp:cNvSpPr/>
      </dsp:nvSpPr>
      <dsp:spPr>
        <a:xfrm>
          <a:off x="0" y="1854194"/>
          <a:ext cx="5906181" cy="152084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DDE73B-F8CC-4B91-94A5-8E1B93CF6765}">
      <dsp:nvSpPr>
        <dsp:cNvPr id="0" name=""/>
        <dsp:cNvSpPr/>
      </dsp:nvSpPr>
      <dsp:spPr>
        <a:xfrm>
          <a:off x="460054" y="2196384"/>
          <a:ext cx="837280" cy="83646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3653B3-915D-4DF2-83D2-0FC70B9E3804}">
      <dsp:nvSpPr>
        <dsp:cNvPr id="0" name=""/>
        <dsp:cNvSpPr/>
      </dsp:nvSpPr>
      <dsp:spPr>
        <a:xfrm>
          <a:off x="1757390" y="1854194"/>
          <a:ext cx="3986348" cy="1522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113" tIns="161113" rIns="161113" bIns="161113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Excellent clear judgment well worth all  studying </a:t>
          </a:r>
          <a:endParaRPr lang="en-US" sz="2600" kern="1200" dirty="0"/>
        </a:p>
      </dsp:txBody>
      <dsp:txXfrm>
        <a:off x="1757390" y="1854194"/>
        <a:ext cx="3986348" cy="1522328"/>
      </dsp:txXfrm>
    </dsp:sp>
    <dsp:sp modelId="{4DD725CF-ACA0-44D1-A957-E440C63F9E7D}">
      <dsp:nvSpPr>
        <dsp:cNvPr id="0" name=""/>
        <dsp:cNvSpPr/>
      </dsp:nvSpPr>
      <dsp:spPr>
        <a:xfrm>
          <a:off x="0" y="3705675"/>
          <a:ext cx="5906181" cy="152084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33624B-895C-4AAD-B0C6-C13C9B0CA717}">
      <dsp:nvSpPr>
        <dsp:cNvPr id="0" name=""/>
        <dsp:cNvSpPr/>
      </dsp:nvSpPr>
      <dsp:spPr>
        <a:xfrm>
          <a:off x="460054" y="4047865"/>
          <a:ext cx="837280" cy="83646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7FD0D1-3B0C-4185-9CB8-42CB3012E603}">
      <dsp:nvSpPr>
        <dsp:cNvPr id="0" name=""/>
        <dsp:cNvSpPr/>
      </dsp:nvSpPr>
      <dsp:spPr>
        <a:xfrm>
          <a:off x="1757390" y="3705675"/>
          <a:ext cx="3986348" cy="1522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113" tIns="161113" rIns="161113" bIns="161113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Overall strong reminder of dangers and risks facing seafarers and ships</a:t>
          </a:r>
          <a:endParaRPr lang="en-US" sz="2600" kern="1200" dirty="0"/>
        </a:p>
      </dsp:txBody>
      <dsp:txXfrm>
        <a:off x="1757390" y="3705675"/>
        <a:ext cx="3986348" cy="15223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9C3D00-F568-4E1E-A19D-C0BBB2BD0C73}" type="datetimeFigureOut">
              <a:rPr lang="en-NZ" smtClean="0"/>
              <a:t>12/04/2024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06F0B-7356-4CBA-9967-9BB7BF2294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01343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748591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47018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35857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90220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819997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550141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15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194997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17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253065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18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165837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19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413399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20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45659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03141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21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29666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22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11464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23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064016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24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838568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25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109401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26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493254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31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056464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32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7242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25205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1222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27068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37820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97694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706591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06F0B-7356-4CBA-9967-9BB7BF2294D6}" type="slidenum">
              <a:rPr lang="en-NZ" smtClean="0"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23904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75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31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058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5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14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70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16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3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808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40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2BA1780-A246-4C7F-9267-727EF2F4E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846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  <p:txBody>
          <a:bodyPr/>
          <a:lstStyle/>
          <a:p>
            <a:endParaRPr lang="en-N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D7398C-75E5-4CB0-BA4F-D7D5CF249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>
            <a:normAutofit fontScale="90000"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Voyages into high risk AREAS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5BFB45-FC34-495C-9C68-F9641246C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>
            <a:noAutofit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Issues under shipping contracts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3F88B9-0B77-3416-EC27-B52BDF2CA6C3}"/>
              </a:ext>
            </a:extLst>
          </p:cNvPr>
          <p:cNvSpPr txBox="1"/>
          <p:nvPr/>
        </p:nvSpPr>
        <p:spPr>
          <a:xfrm>
            <a:off x="8946205" y="5864678"/>
            <a:ext cx="2871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3200" dirty="0">
                <a:latin typeface="+mj-lt"/>
              </a:rPr>
              <a:t>Paul David KC</a:t>
            </a:r>
          </a:p>
        </p:txBody>
      </p:sp>
    </p:spTree>
    <p:extLst>
      <p:ext uri="{BB962C8B-B14F-4D97-AF65-F5344CB8AC3E}">
        <p14:creationId xmlns:p14="http://schemas.microsoft.com/office/powerpoint/2010/main" val="2152082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203729A-66E4-4139-B3DB-CECEF6DA52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8B0185-BF60-40FC-A3B6-BF883AD4E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NZ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FF99E5-A26E-4AC8-AA09-A9F829E3A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404032-9780-16FD-2D0A-42D1F0DF2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19" y="891241"/>
            <a:ext cx="3939084" cy="5075519"/>
          </a:xfrm>
        </p:spPr>
        <p:txBody>
          <a:bodyPr>
            <a:normAutofit/>
          </a:bodyPr>
          <a:lstStyle/>
          <a:p>
            <a:pPr algn="r"/>
            <a:r>
              <a:rPr lang="en-NZ" sz="4000"/>
              <a:t>Fixture (see [6])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A5AEE14-4971-4A17-9134-2678A90F2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9078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F3CCF-BE67-CD84-71A3-B6268738D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12" y="891241"/>
            <a:ext cx="5978834" cy="5075519"/>
          </a:xfrm>
        </p:spPr>
        <p:txBody>
          <a:bodyPr anchor="ctr">
            <a:normAutofit/>
          </a:bodyPr>
          <a:lstStyle/>
          <a:p>
            <a:r>
              <a:rPr lang="en-NZ" sz="2600" dirty="0"/>
              <a:t>Immediately below the applicable freight rates it was stated:</a:t>
            </a:r>
          </a:p>
          <a:p>
            <a:pPr marL="0" indent="0">
              <a:buNone/>
            </a:pPr>
            <a:r>
              <a:rPr lang="en-NZ" sz="2200" dirty="0"/>
              <a:t>	“All above via Suez with Suez costs to 	be for Owner’s account”.</a:t>
            </a:r>
          </a:p>
          <a:p>
            <a:r>
              <a:rPr lang="en-NZ" sz="2600" dirty="0"/>
              <a:t>Liberty for Owner under clause 39  of the charterparty had to be interpreted in light of this</a:t>
            </a:r>
          </a:p>
          <a:p>
            <a:pPr marL="0" indent="0">
              <a:buNone/>
            </a:pPr>
            <a:endParaRPr lang="en-NZ" sz="2200" dirty="0"/>
          </a:p>
        </p:txBody>
      </p:sp>
    </p:spTree>
    <p:extLst>
      <p:ext uri="{BB962C8B-B14F-4D97-AF65-F5344CB8AC3E}">
        <p14:creationId xmlns:p14="http://schemas.microsoft.com/office/powerpoint/2010/main" val="1843424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203729A-66E4-4139-B3DB-CECEF6DA52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8B0185-BF60-40FC-A3B6-BF883AD4E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NZ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FF99E5-A26E-4AC8-AA09-A9F829E3A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160740-CC6D-D300-8616-2E8BF4AA0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19" y="891241"/>
            <a:ext cx="3939084" cy="5075519"/>
          </a:xfrm>
        </p:spPr>
        <p:txBody>
          <a:bodyPr>
            <a:normAutofit/>
          </a:bodyPr>
          <a:lstStyle/>
          <a:p>
            <a:pPr algn="r"/>
            <a:r>
              <a:rPr lang="en-NZ" sz="4000"/>
              <a:t>Route (see [7])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A5AEE14-4971-4A17-9134-2678A90F2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9078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F7F32-0B42-88DC-FB2C-D02C06C81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12" y="891241"/>
            <a:ext cx="5978834" cy="5075519"/>
          </a:xfrm>
        </p:spPr>
        <p:txBody>
          <a:bodyPr anchor="ctr">
            <a:normAutofit/>
          </a:bodyPr>
          <a:lstStyle/>
          <a:p>
            <a:r>
              <a:rPr lang="en-NZ" sz="2600" dirty="0"/>
              <a:t>The direct geographical route was via Suez and the Gulf of Aden. The Gulf was designated a “High Risk Area” for the purposes of marine insurance.</a:t>
            </a:r>
          </a:p>
        </p:txBody>
      </p:sp>
    </p:spTree>
    <p:extLst>
      <p:ext uri="{BB962C8B-B14F-4D97-AF65-F5344CB8AC3E}">
        <p14:creationId xmlns:p14="http://schemas.microsoft.com/office/powerpoint/2010/main" val="1959622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NZ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3E3A32-9DB9-5257-687A-A23005EF7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NZ"/>
              <a:t>Insurance arrangements (see [9] – [10])</a:t>
            </a: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0CE8B7E2-37FA-E597-46E8-2D2D8D57EC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531306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11389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C95E71B-A92C-008C-83ED-975D1E196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887" y="1185059"/>
            <a:ext cx="3491832" cy="4487882"/>
          </a:xfrm>
        </p:spPr>
        <p:txBody>
          <a:bodyPr>
            <a:normAutofit/>
          </a:bodyPr>
          <a:lstStyle/>
          <a:p>
            <a:pPr algn="ctr"/>
            <a:r>
              <a:rPr lang="en-NZ" dirty="0">
                <a:solidFill>
                  <a:schemeClr val="tx1"/>
                </a:solidFill>
              </a:rPr>
              <a:t>Main argument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3494" y="276008"/>
            <a:ext cx="6463060" cy="6305984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08842" y="438912"/>
            <a:ext cx="6132365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8BFF0-82BA-AB87-1A47-73040F010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936416"/>
            <a:ext cx="5178168" cy="4985169"/>
          </a:xfrm>
        </p:spPr>
        <p:txBody>
          <a:bodyPr anchor="ctr">
            <a:normAutofit fontScale="92500" lnSpcReduction="20000"/>
          </a:bodyPr>
          <a:lstStyle/>
          <a:p>
            <a:r>
              <a:rPr lang="en-NZ" sz="2800" dirty="0"/>
              <a:t>Bill of lading holders argued they were not liable in general average for the ransom payment:</a:t>
            </a:r>
          </a:p>
          <a:p>
            <a:pPr lvl="1"/>
            <a:r>
              <a:rPr lang="en-NZ" sz="2400" dirty="0"/>
              <a:t>On  proper interpretation, the CP insurance regime under which the charterer paid premia for additional insurance, the shipowner could only recover ransom under insurance — they could not recover by claiming under CP. </a:t>
            </a:r>
          </a:p>
          <a:p>
            <a:pPr lvl="1"/>
            <a:r>
              <a:rPr lang="en-NZ" sz="2400" dirty="0"/>
              <a:t>CP regime incorporated into B/L so no claim for general average against bill of lading holders</a:t>
            </a:r>
          </a:p>
        </p:txBody>
      </p:sp>
    </p:spTree>
    <p:extLst>
      <p:ext uri="{BB962C8B-B14F-4D97-AF65-F5344CB8AC3E}">
        <p14:creationId xmlns:p14="http://schemas.microsoft.com/office/powerpoint/2010/main" val="1341522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NZ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C0577-7383-4140-A6AA-4ACC81E14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4" y="559477"/>
            <a:ext cx="5647076" cy="5475563"/>
          </a:xfrm>
        </p:spPr>
        <p:txBody>
          <a:bodyPr anchor="ctr">
            <a:normAutofit/>
          </a:bodyPr>
          <a:lstStyle/>
          <a:p>
            <a:r>
              <a:rPr lang="en-NZ" sz="2600" dirty="0"/>
              <a:t>Involved two related arguments:</a:t>
            </a:r>
          </a:p>
          <a:p>
            <a:pPr lvl="1"/>
            <a:r>
              <a:rPr lang="en-NZ" sz="2200" dirty="0"/>
              <a:t>Proper construction of the charterparty, and</a:t>
            </a:r>
          </a:p>
          <a:p>
            <a:pPr lvl="1"/>
            <a:r>
              <a:rPr lang="en-NZ" sz="2200" dirty="0"/>
              <a:t>Whether the insurance regime was incorporated to benefit the bill of lading holders.</a:t>
            </a:r>
          </a:p>
        </p:txBody>
      </p:sp>
      <p:sp>
        <p:nvSpPr>
          <p:cNvPr id="4" name="Title 4">
            <a:extLst>
              <a:ext uri="{FF2B5EF4-FFF2-40B4-BE49-F238E27FC236}">
                <a16:creationId xmlns:a16="http://schemas.microsoft.com/office/drawing/2014/main" id="{326A0106-4C3F-814E-2713-A9D312650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579" y="1185059"/>
            <a:ext cx="3491832" cy="4487882"/>
          </a:xfrm>
        </p:spPr>
        <p:txBody>
          <a:bodyPr>
            <a:normAutofit/>
          </a:bodyPr>
          <a:lstStyle/>
          <a:p>
            <a:pPr algn="ctr"/>
            <a:r>
              <a:rPr lang="en-NZ" dirty="0">
                <a:solidFill>
                  <a:schemeClr val="tx1"/>
                </a:solidFill>
              </a:rPr>
              <a:t>Related Arguments</a:t>
            </a:r>
          </a:p>
        </p:txBody>
      </p:sp>
    </p:spTree>
    <p:extLst>
      <p:ext uri="{BB962C8B-B14F-4D97-AF65-F5344CB8AC3E}">
        <p14:creationId xmlns:p14="http://schemas.microsoft.com/office/powerpoint/2010/main" val="266656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NZ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8F3579-7A1F-6643-4EB4-36300E0F0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NZ" dirty="0"/>
              <a:t>Issue 1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42E9896-BFE6-2C5C-2762-3A4180D106ED}"/>
              </a:ext>
            </a:extLst>
          </p:cNvPr>
          <p:cNvSpPr/>
          <p:nvPr/>
        </p:nvSpPr>
        <p:spPr>
          <a:xfrm>
            <a:off x="2425451" y="2014194"/>
            <a:ext cx="7341093" cy="166500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4747BB-08F1-78D8-F983-D6B766CBE1F1}"/>
              </a:ext>
            </a:extLst>
          </p:cNvPr>
          <p:cNvSpPr>
            <a:spLocks/>
          </p:cNvSpPr>
          <p:nvPr/>
        </p:nvSpPr>
        <p:spPr>
          <a:xfrm>
            <a:off x="2737870" y="1484800"/>
            <a:ext cx="6716253" cy="2723794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NZ" sz="2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Whether the charterparty contained </a:t>
            </a:r>
            <a:r>
              <a:rPr lang="en-NZ" sz="2600" dirty="0"/>
              <a:t>contractual regime/code</a:t>
            </a:r>
            <a:r>
              <a:rPr lang="en-NZ" sz="2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that prevented a claim in general average for ransom </a:t>
            </a:r>
            <a:endParaRPr lang="en-NZ" sz="2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059D87-6B3B-0900-0AC7-944E2585C562}"/>
              </a:ext>
            </a:extLst>
          </p:cNvPr>
          <p:cNvSpPr txBox="1"/>
          <p:nvPr/>
        </p:nvSpPr>
        <p:spPr>
          <a:xfrm>
            <a:off x="2737870" y="4208594"/>
            <a:ext cx="6716253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NZ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interpretation of the CP, did the parties  agree to look to insurance, and not to sue for breach and/or claim general average?</a:t>
            </a:r>
          </a:p>
          <a:p>
            <a:pPr marL="342900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NZ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central issue in the Supreme Court</a:t>
            </a:r>
            <a:endParaRPr lang="en-NZ" sz="2200" dirty="0"/>
          </a:p>
        </p:txBody>
      </p:sp>
    </p:spTree>
    <p:extLst>
      <p:ext uri="{BB962C8B-B14F-4D97-AF65-F5344CB8AC3E}">
        <p14:creationId xmlns:p14="http://schemas.microsoft.com/office/powerpoint/2010/main" val="16745741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FF389-B0D7-D4DC-1492-CA5B2D5C4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Issue 1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F4D81-9E6F-D085-A405-274C160E8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sz="2600" dirty="0"/>
              <a:t>Commercial parties can enter into a contract containing an insurance regime and expressly agree to look to insurance and not sue each other.</a:t>
            </a:r>
          </a:p>
          <a:p>
            <a:pPr lvl="1"/>
            <a:r>
              <a:rPr lang="en-NZ" sz="2200" dirty="0"/>
              <a:t>Common in construction projects </a:t>
            </a:r>
          </a:p>
          <a:p>
            <a:pPr lvl="1"/>
            <a:r>
              <a:rPr lang="en-NZ" sz="2200" dirty="0"/>
              <a:t>Express provision — agreed by  parties (and insurers involved).</a:t>
            </a:r>
          </a:p>
          <a:p>
            <a:pPr lvl="1"/>
            <a:r>
              <a:rPr lang="en-NZ" sz="2600" dirty="0"/>
              <a:t>If no express agreement, depends on construction of the contract to find what the parties intended</a:t>
            </a:r>
          </a:p>
          <a:p>
            <a:pPr lvl="1"/>
            <a:r>
              <a:rPr lang="en-NZ" sz="2200" dirty="0"/>
              <a:t>As a general principle, should be a rare result because it involves removing the basic right to sue under contract </a:t>
            </a:r>
          </a:p>
        </p:txBody>
      </p:sp>
    </p:spTree>
    <p:extLst>
      <p:ext uri="{BB962C8B-B14F-4D97-AF65-F5344CB8AC3E}">
        <p14:creationId xmlns:p14="http://schemas.microsoft.com/office/powerpoint/2010/main" val="1784891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B6EE7E08-B389-43E5-B019-1B0A8ACBB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 descr="Pile of storage crates">
            <a:extLst>
              <a:ext uri="{FF2B5EF4-FFF2-40B4-BE49-F238E27FC236}">
                <a16:creationId xmlns:a16="http://schemas.microsoft.com/office/drawing/2014/main" id="{C05CF443-BEFE-CFA3-BE6C-8F898729823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351" r="31661"/>
          <a:stretch/>
        </p:blipFill>
        <p:spPr>
          <a:xfrm>
            <a:off x="20" y="10"/>
            <a:ext cx="6392647" cy="6857990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E60D94A5-8A09-4BAB-8F7C-69BC34C54D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1267" y="255102"/>
            <a:ext cx="5342133" cy="636159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A1AE32B-3A6E-4C5E-8FEB-73861B9A2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69100" y="393365"/>
            <a:ext cx="5018211" cy="603554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C3013B-9BA6-77DA-084B-8E53CDA81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4082" y="642594"/>
            <a:ext cx="4472921" cy="1371600"/>
          </a:xfrm>
        </p:spPr>
        <p:txBody>
          <a:bodyPr>
            <a:normAutofit/>
          </a:bodyPr>
          <a:lstStyle/>
          <a:p>
            <a:r>
              <a:rPr lang="en-NZ" sz="4000" dirty="0"/>
              <a:t>Issue 1 – case law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E3813-50AC-7FFD-0F20-711817F1A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4082" y="2103120"/>
            <a:ext cx="4472922" cy="3931920"/>
          </a:xfrm>
        </p:spPr>
        <p:txBody>
          <a:bodyPr>
            <a:normAutofit fontScale="92500" lnSpcReduction="20000"/>
          </a:bodyPr>
          <a:lstStyle/>
          <a:p>
            <a:r>
              <a:rPr lang="en-NZ" sz="2800" dirty="0"/>
              <a:t>In the maritime context, this argument has been raised as a defence by a charterer to claim by owner for breach of safe port warranty in the charterparty</a:t>
            </a:r>
          </a:p>
          <a:p>
            <a:r>
              <a:rPr lang="en-NZ" sz="2800" dirty="0"/>
              <a:t>Rejected in most safe port cases</a:t>
            </a:r>
          </a:p>
          <a:p>
            <a:pPr marL="0" indent="0">
              <a:buNone/>
            </a:pP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483334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47421797-7B77-498E-A01C-0A1194615B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2" name="Picture 21" descr="Pile of storage crates">
            <a:extLst>
              <a:ext uri="{FF2B5EF4-FFF2-40B4-BE49-F238E27FC236}">
                <a16:creationId xmlns:a16="http://schemas.microsoft.com/office/drawing/2014/main" id="{C05CF443-BEFE-CFA3-BE6C-8F898729823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414"/>
          <a:stretch/>
        </p:blipFill>
        <p:spPr>
          <a:xfrm>
            <a:off x="1" y="1"/>
            <a:ext cx="12191999" cy="6857999"/>
          </a:xfrm>
          <a:prstGeom prst="rect">
            <a:avLst/>
          </a:prstGeom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926D38EC-CD1B-456B-A813-64F8D8E71D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en-NZ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DC18E46-CA2E-43A8-A2EC-61D30FAC3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C3013B-9BA6-77DA-084B-8E53CDA81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n-NZ" dirty="0"/>
              <a:t>Issue 1 – charterparty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E3813-50AC-7FFD-0F20-711817F1A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849624"/>
          </a:xfrm>
        </p:spPr>
        <p:txBody>
          <a:bodyPr>
            <a:normAutofit fontScale="92500" lnSpcReduction="10000"/>
          </a:bodyPr>
          <a:lstStyle/>
          <a:p>
            <a:r>
              <a:rPr lang="en-NZ" sz="2800" dirty="0"/>
              <a:t>Only two decisions where </a:t>
            </a:r>
            <a:r>
              <a:rPr lang="en-NZ" sz="2800" i="1" dirty="0"/>
              <a:t>obiter</a:t>
            </a:r>
            <a:r>
              <a:rPr lang="en-NZ" sz="2800" dirty="0"/>
              <a:t>  Court has found a contractual insurance regime in the charterparty that precluded claim for alleged breach of safe port warranty:</a:t>
            </a:r>
          </a:p>
          <a:p>
            <a:pPr lvl="1"/>
            <a:r>
              <a:rPr lang="en-NZ" sz="2400" i="1" dirty="0" err="1"/>
              <a:t>Kodros</a:t>
            </a:r>
            <a:r>
              <a:rPr lang="en-NZ" sz="2400" i="1" dirty="0"/>
              <a:t> Shipping Corp of Monrovia v </a:t>
            </a:r>
            <a:r>
              <a:rPr lang="en-NZ" sz="2400" i="1" dirty="0" err="1"/>
              <a:t>Empresa</a:t>
            </a:r>
            <a:r>
              <a:rPr lang="en-NZ" sz="2400" i="1" dirty="0"/>
              <a:t> Cubana de </a:t>
            </a:r>
            <a:r>
              <a:rPr lang="en-NZ" sz="2400" i="1" dirty="0" err="1"/>
              <a:t>Fletes</a:t>
            </a:r>
            <a:r>
              <a:rPr lang="en-NZ" sz="2400" i="1" dirty="0"/>
              <a:t> (The Evia (No 2))</a:t>
            </a:r>
            <a:r>
              <a:rPr lang="en-NZ" sz="2400" dirty="0"/>
              <a:t> [1983] 1 AC 736 (HL) (time charter – BALTIME)</a:t>
            </a:r>
          </a:p>
          <a:p>
            <a:pPr lvl="1"/>
            <a:r>
              <a:rPr lang="en-NZ" sz="2400" i="1" dirty="0"/>
              <a:t>Gard Marine and Energy Ltd v China National Chartering Co Ltd (The Ocean Victory)</a:t>
            </a:r>
            <a:r>
              <a:rPr lang="en-NZ" sz="2400" dirty="0"/>
              <a:t> [2017] UKSC 35 (demise charter – BARECON form)</a:t>
            </a:r>
          </a:p>
          <a:p>
            <a:r>
              <a:rPr lang="en-NZ" sz="2800" dirty="0"/>
              <a:t>In neither case was there in fact a breach of the safe port warranty</a:t>
            </a:r>
          </a:p>
        </p:txBody>
      </p:sp>
    </p:spTree>
    <p:extLst>
      <p:ext uri="{BB962C8B-B14F-4D97-AF65-F5344CB8AC3E}">
        <p14:creationId xmlns:p14="http://schemas.microsoft.com/office/powerpoint/2010/main" val="38446953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11657BF2-BFFB-4FF0-9FE2-4D7F7A7C9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5397171-E233-4F26-9A8C-29C436537D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4393" y="237744"/>
            <a:ext cx="7652977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NZ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A830B9C-C9EB-4D80-9552-AE9DE3075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5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N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C3013B-9BA6-77DA-084B-8E53CDA81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642593"/>
            <a:ext cx="6281928" cy="1744183"/>
          </a:xfrm>
        </p:spPr>
        <p:txBody>
          <a:bodyPr>
            <a:normAutofit/>
          </a:bodyPr>
          <a:lstStyle/>
          <a:p>
            <a:r>
              <a:rPr lang="en-NZ" dirty="0"/>
              <a:t>Issue 1 – </a:t>
            </a:r>
            <a:r>
              <a:rPr lang="en-NZ" i="1" dirty="0"/>
              <a:t>The Evia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E3813-50AC-7FFD-0F20-711817F1A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80" y="2386584"/>
            <a:ext cx="6281928" cy="3648456"/>
          </a:xfrm>
        </p:spPr>
        <p:txBody>
          <a:bodyPr>
            <a:normAutofit/>
          </a:bodyPr>
          <a:lstStyle/>
          <a:p>
            <a:r>
              <a:rPr lang="en-NZ" sz="2600" i="1" dirty="0"/>
              <a:t>The Evia (No 2)</a:t>
            </a:r>
            <a:r>
              <a:rPr lang="en-NZ" sz="2600" dirty="0"/>
              <a:t> is the only maritime case where an insurance code was found in the CP where there was no joint insurance </a:t>
            </a:r>
          </a:p>
          <a:p>
            <a:r>
              <a:rPr lang="en-NZ" sz="2600" dirty="0"/>
              <a:t>Heavily relied on in </a:t>
            </a:r>
            <a:r>
              <a:rPr lang="en-NZ" sz="2600" i="1" dirty="0"/>
              <a:t>The Polar</a:t>
            </a:r>
            <a:r>
              <a:rPr lang="en-NZ" sz="2600" dirty="0"/>
              <a:t>  to say that there was a similar scheme under the CP</a:t>
            </a:r>
          </a:p>
        </p:txBody>
      </p:sp>
      <p:pic>
        <p:nvPicPr>
          <p:cNvPr id="22" name="Picture 21" descr="Pile of storage crates">
            <a:extLst>
              <a:ext uri="{FF2B5EF4-FFF2-40B4-BE49-F238E27FC236}">
                <a16:creationId xmlns:a16="http://schemas.microsoft.com/office/drawing/2014/main" id="{C05CF443-BEFE-CFA3-BE6C-8F898729823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859" r="41168" b="-2"/>
          <a:stretch/>
        </p:blipFill>
        <p:spPr>
          <a:xfrm>
            <a:off x="7837371" y="237744"/>
            <a:ext cx="4124416" cy="6382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415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B65ABA3-820C-4D75-9437-9EFA1ADFE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en-NZ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36BF2FB-90D8-48DB-BD34-D040CDCFF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6EE7E08-B389-43E5-B019-1B0A8ACBB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Placeholder 17" descr="A map with a blue pin on it&#10;&#10;Description automatically generated">
            <a:extLst>
              <a:ext uri="{FF2B5EF4-FFF2-40B4-BE49-F238E27FC236}">
                <a16:creationId xmlns:a16="http://schemas.microsoft.com/office/drawing/2014/main" id="{E8FE34DF-017D-86D3-5F21-FBD5A2A079A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/>
          <a:srcRect l="253" r="2901"/>
          <a:stretch/>
        </p:blipFill>
        <p:spPr>
          <a:xfrm>
            <a:off x="20" y="10"/>
            <a:ext cx="6392647" cy="6857990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E60D94A5-8A09-4BAB-8F7C-69BC34C54D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1267" y="255102"/>
            <a:ext cx="5342133" cy="636159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A1AE32B-3A6E-4C5E-8FEB-73861B9A2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69100" y="393365"/>
            <a:ext cx="5018211" cy="603554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886B502-70CF-C356-49D9-4EAEE133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4082" y="642594"/>
            <a:ext cx="4472921" cy="13716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Area of ongoing danger for  seafarers and ships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B906109-0BB0-BCF8-6E01-5FDFAB40E2A4}"/>
              </a:ext>
            </a:extLst>
          </p:cNvPr>
          <p:cNvSpPr txBox="1"/>
          <p:nvPr/>
        </p:nvSpPr>
        <p:spPr>
          <a:xfrm>
            <a:off x="7064082" y="2103120"/>
            <a:ext cx="4472922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18288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dirty="0"/>
              <a:t>Gulf of Aden, Red Sea (between Yemen and Northeast Africa)</a:t>
            </a:r>
          </a:p>
          <a:p>
            <a:pPr indent="-18288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dirty="0"/>
              <a:t>World trade through Suez disrupted by Houthi drone attacks, rockets and seizure since November 2023 leading to loss of life and property.</a:t>
            </a:r>
          </a:p>
          <a:p>
            <a:pPr indent="-18288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dirty="0"/>
              <a:t>Dangerous high risk area for some time</a:t>
            </a:r>
          </a:p>
        </p:txBody>
      </p:sp>
    </p:spTree>
    <p:extLst>
      <p:ext uri="{BB962C8B-B14F-4D97-AF65-F5344CB8AC3E}">
        <p14:creationId xmlns:p14="http://schemas.microsoft.com/office/powerpoint/2010/main" val="42566517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54737801-B9D6-4A08-BD77-23010A802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5FABD39-C757-461E-A681-DC2736484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572613"/>
            <a:ext cx="11281609" cy="2396079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NZ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DF424F5-8D5C-46C0-A1B0-AF34E0350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737380"/>
            <a:ext cx="10954512" cy="2066544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AEE738-0F49-8D04-7976-CB864FF4E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89090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NZ" dirty="0">
                <a:solidFill>
                  <a:schemeClr val="tx1"/>
                </a:solidFill>
              </a:rPr>
              <a:t>Issue 1 – landlord and tenant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23707-93F1-75C6-6C69-60A17609D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9700" y="3320403"/>
            <a:ext cx="9372600" cy="3163524"/>
          </a:xfrm>
        </p:spPr>
        <p:txBody>
          <a:bodyPr anchor="t">
            <a:normAutofit fontScale="62500" lnSpcReduction="20000"/>
          </a:bodyPr>
          <a:lstStyle/>
          <a:p>
            <a:r>
              <a:rPr lang="en-NZ" sz="4200" dirty="0"/>
              <a:t>Bill of lading  holders also referred to landlord and tenant cases where fire insurance provisions meant that there could be no claim between landlord and tenant – parties agreed to look to insurance fund</a:t>
            </a:r>
          </a:p>
          <a:p>
            <a:pPr lvl="1"/>
            <a:r>
              <a:rPr lang="en-NZ" sz="3500" dirty="0"/>
              <a:t>Leading case is </a:t>
            </a:r>
            <a:r>
              <a:rPr lang="en-NZ" sz="3500" i="1" dirty="0"/>
              <a:t>Mark Rowlands Ltd v </a:t>
            </a:r>
            <a:r>
              <a:rPr lang="en-NZ" sz="3500" i="1" dirty="0" err="1"/>
              <a:t>Berni</a:t>
            </a:r>
            <a:r>
              <a:rPr lang="en-NZ" sz="3500" i="1" dirty="0"/>
              <a:t> Inns Ltd</a:t>
            </a:r>
            <a:r>
              <a:rPr lang="en-NZ" sz="3500" dirty="0"/>
              <a:t> [1986] QB 211</a:t>
            </a:r>
          </a:p>
          <a:p>
            <a:pPr lvl="1"/>
            <a:r>
              <a:rPr lang="en-NZ" sz="3500" dirty="0"/>
              <a:t>See case note by young lawyer in 1986 in LMLQ saying that these cases could not be applied to support argument from </a:t>
            </a:r>
            <a:r>
              <a:rPr lang="en-NZ" sz="3500" i="1" dirty="0"/>
              <a:t>The Evia </a:t>
            </a:r>
            <a:r>
              <a:rPr lang="en-NZ" sz="3500" dirty="0"/>
              <a:t> in c/p cases</a:t>
            </a:r>
            <a:endParaRPr lang="en-NZ" sz="3500" i="1" dirty="0"/>
          </a:p>
        </p:txBody>
      </p:sp>
    </p:spTree>
    <p:extLst>
      <p:ext uri="{BB962C8B-B14F-4D97-AF65-F5344CB8AC3E}">
        <p14:creationId xmlns:p14="http://schemas.microsoft.com/office/powerpoint/2010/main" val="15883336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79158-4234-4BA1-AB77-BFFE39269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NZ" sz="2600" dirty="0"/>
              <a:t>Noted generally high threshold to interpret provisions to remove a common law right (i.e. general average) or right to sue.</a:t>
            </a:r>
          </a:p>
          <a:p>
            <a:r>
              <a:rPr lang="en-NZ" sz="2600" dirty="0"/>
              <a:t>Regime in </a:t>
            </a:r>
            <a:r>
              <a:rPr lang="en-NZ" sz="2600" i="1" dirty="0"/>
              <a:t>The Evia (No 2)</a:t>
            </a:r>
            <a:r>
              <a:rPr lang="en-NZ" sz="2600" dirty="0"/>
              <a:t>  on materially different terms</a:t>
            </a:r>
          </a:p>
          <a:p>
            <a:pPr lvl="1"/>
            <a:r>
              <a:rPr lang="en-NZ" sz="2200" dirty="0"/>
              <a:t>See judgment at [57] – [73]: important the Owner did not have broad general liberty — because of by Suez agreement — insurance was for this agreed route</a:t>
            </a:r>
          </a:p>
          <a:p>
            <a:pPr lvl="1"/>
            <a:r>
              <a:rPr lang="en-NZ" sz="2200" dirty="0"/>
              <a:t>No exceptional result if charterer paid insurance to have this route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0BB4A8-53C4-43B5-A967-053308A48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Judgment of Supreme Court (Lord Hamblen)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858264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79158-4234-4BA1-AB77-BFFE39269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NZ" sz="2600" dirty="0"/>
              <a:t>SC concluded that </a:t>
            </a:r>
            <a:r>
              <a:rPr lang="en-NZ" sz="2600" i="1" dirty="0"/>
              <a:t>The Evia (No 2)</a:t>
            </a:r>
            <a:r>
              <a:rPr lang="en-NZ" sz="2600" dirty="0"/>
              <a:t> provided no basis to support the insurance fund or code argument under this charterparty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0BB4A8-53C4-43B5-A967-053308A48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Judgment of Supreme Court (Lord Hamblen) (cont.)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685962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9C82C-5207-2559-62EA-F24355408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Judgment of Supreme Court (Lord Hamblen) (cont.)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79158-4234-4BA1-AB77-BFFE39269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NZ" sz="2600" dirty="0"/>
              <a:t>General observations:</a:t>
            </a:r>
          </a:p>
          <a:p>
            <a:pPr lvl="1"/>
            <a:r>
              <a:rPr lang="en-NZ" sz="2200" dirty="0"/>
              <a:t>Leaving cases of joint insurance to one side, the search for an insurance code was productive of uncertainty</a:t>
            </a:r>
          </a:p>
          <a:p>
            <a:pPr lvl="1"/>
            <a:r>
              <a:rPr lang="en-NZ" sz="2200" dirty="0"/>
              <a:t>Advised caution in trying to apply </a:t>
            </a:r>
            <a:r>
              <a:rPr lang="en-NZ" sz="2200" i="1" dirty="0"/>
              <a:t>The Evia (No 2)</a:t>
            </a:r>
            <a:r>
              <a:rPr lang="en-NZ" sz="2200" dirty="0"/>
              <a:t> to other charters – decision on those particular terms</a:t>
            </a:r>
          </a:p>
          <a:p>
            <a:r>
              <a:rPr lang="en-NZ" sz="2600" dirty="0"/>
              <a:t>Basic position:</a:t>
            </a:r>
          </a:p>
          <a:p>
            <a:pPr lvl="1"/>
            <a:r>
              <a:rPr lang="en-NZ" sz="2200" dirty="0"/>
              <a:t>Absent express provision, insurance provisions should not prevent claims that would usually be available</a:t>
            </a:r>
          </a:p>
        </p:txBody>
      </p:sp>
    </p:spTree>
    <p:extLst>
      <p:ext uri="{BB962C8B-B14F-4D97-AF65-F5344CB8AC3E}">
        <p14:creationId xmlns:p14="http://schemas.microsoft.com/office/powerpoint/2010/main" val="34715798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26B7EA-C1E3-D610-88CC-1002A2349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887" y="1185059"/>
            <a:ext cx="3491832" cy="4487882"/>
          </a:xfrm>
        </p:spPr>
        <p:txBody>
          <a:bodyPr>
            <a:normAutofit/>
          </a:bodyPr>
          <a:lstStyle/>
          <a:p>
            <a:pPr algn="ctr"/>
            <a:r>
              <a:rPr lang="en-NZ" sz="4400" dirty="0">
                <a:solidFill>
                  <a:schemeClr val="tx1"/>
                </a:solidFill>
              </a:rPr>
              <a:t>Issue 1 – Result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3494" y="276008"/>
            <a:ext cx="6463060" cy="6305984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08842" y="438912"/>
            <a:ext cx="6132365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7EFAE-7EEB-09C6-9397-E386AF4DD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936416"/>
            <a:ext cx="5178168" cy="4985169"/>
          </a:xfrm>
        </p:spPr>
        <p:txBody>
          <a:bodyPr anchor="ctr">
            <a:normAutofit/>
          </a:bodyPr>
          <a:lstStyle/>
          <a:p>
            <a:r>
              <a:rPr lang="en-NZ" sz="2600" dirty="0"/>
              <a:t>Held that there was no insurance regime in charterparty preventing general average claim by owners that might be incorporated into bills:</a:t>
            </a:r>
          </a:p>
          <a:p>
            <a:pPr marL="274320" lvl="1" indent="0">
              <a:buNone/>
            </a:pPr>
            <a:r>
              <a:rPr lang="en-NZ" sz="2200" dirty="0"/>
              <a:t>“…The cargo interests’ case therefore falls at the first hurdle. There was no insurance code which could be incorporated into the bill of lading contracts.” (at [75])</a:t>
            </a:r>
          </a:p>
        </p:txBody>
      </p:sp>
    </p:spTree>
    <p:extLst>
      <p:ext uri="{BB962C8B-B14F-4D97-AF65-F5344CB8AC3E}">
        <p14:creationId xmlns:p14="http://schemas.microsoft.com/office/powerpoint/2010/main" val="41485094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NZ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8F3579-7A1F-6643-4EB4-36300E0F0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NZ" dirty="0"/>
              <a:t>Issue 2 - incorporation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42E9896-BFE6-2C5C-2762-3A4180D106ED}"/>
              </a:ext>
            </a:extLst>
          </p:cNvPr>
          <p:cNvSpPr/>
          <p:nvPr/>
        </p:nvSpPr>
        <p:spPr>
          <a:xfrm>
            <a:off x="2425451" y="2014194"/>
            <a:ext cx="7341093" cy="166500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4747BB-08F1-78D8-F983-D6B766CBE1F1}"/>
              </a:ext>
            </a:extLst>
          </p:cNvPr>
          <p:cNvSpPr>
            <a:spLocks/>
          </p:cNvSpPr>
          <p:nvPr/>
        </p:nvSpPr>
        <p:spPr>
          <a:xfrm>
            <a:off x="2747625" y="1484800"/>
            <a:ext cx="6716253" cy="2723794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NZ" sz="2600" dirty="0"/>
              <a:t>Incorporation of charterparty terms into bills of lading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059D87-6B3B-0900-0AC7-944E2585C562}"/>
              </a:ext>
            </a:extLst>
          </p:cNvPr>
          <p:cNvSpPr txBox="1"/>
          <p:nvPr/>
        </p:nvSpPr>
        <p:spPr>
          <a:xfrm>
            <a:off x="2747625" y="4208594"/>
            <a:ext cx="6716253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NZ" sz="2200" dirty="0"/>
              <a:t>Issue often seen in New Zealand import and export shipments — what are terms of BL contract?</a:t>
            </a:r>
          </a:p>
          <a:p>
            <a:pPr marL="342900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NZ" sz="2200" dirty="0"/>
              <a:t>Issues  on incorporation argument considered by Supreme Court: helpful in setting out general approach and summarising principles</a:t>
            </a:r>
          </a:p>
        </p:txBody>
      </p:sp>
    </p:spTree>
    <p:extLst>
      <p:ext uri="{BB962C8B-B14F-4D97-AF65-F5344CB8AC3E}">
        <p14:creationId xmlns:p14="http://schemas.microsoft.com/office/powerpoint/2010/main" val="32137491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en-NZ"/>
          </a:p>
        </p:txBody>
      </p: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DC6F7C-8F89-3294-0F98-47CC73415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688" y="1420706"/>
            <a:ext cx="3702622" cy="4016587"/>
          </a:xfrm>
        </p:spPr>
        <p:txBody>
          <a:bodyPr>
            <a:normAutofit/>
          </a:bodyPr>
          <a:lstStyle/>
          <a:p>
            <a:r>
              <a:rPr lang="en-NZ" dirty="0"/>
              <a:t>Consideration of incorporation issue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86269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4AED0-F1F8-6AAD-B16A-CB1235B02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6723" y="1420706"/>
            <a:ext cx="5514758" cy="401658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NZ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NZ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NZ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3E921D-9191-87EA-771E-1BF1C0FBAAA4}"/>
              </a:ext>
            </a:extLst>
          </p:cNvPr>
          <p:cNvSpPr txBox="1"/>
          <p:nvPr/>
        </p:nvSpPr>
        <p:spPr>
          <a:xfrm>
            <a:off x="5401683" y="2474891"/>
            <a:ext cx="5349794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NZ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Incorporation clause in bill of lading :</a:t>
            </a:r>
          </a:p>
          <a:p>
            <a:pPr lvl="1"/>
            <a:r>
              <a:rPr lang="en-NZ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“Pursuant to all terms conditions liberties and exceptions as per Tanker Voyage CP ( and overleaf)”</a:t>
            </a:r>
          </a:p>
        </p:txBody>
      </p:sp>
    </p:spTree>
    <p:extLst>
      <p:ext uri="{BB962C8B-B14F-4D97-AF65-F5344CB8AC3E}">
        <p14:creationId xmlns:p14="http://schemas.microsoft.com/office/powerpoint/2010/main" val="13410519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BC09E-7A2D-EF6B-EA3F-647A19371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Consideration of incorporation issue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9D453-E367-3868-7A24-F384B1A31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10058400" cy="3749040"/>
          </a:xfrm>
        </p:spPr>
        <p:txBody>
          <a:bodyPr>
            <a:normAutofit/>
          </a:bodyPr>
          <a:lstStyle/>
          <a:p>
            <a:r>
              <a:rPr lang="en-GB" sz="2600" dirty="0"/>
              <a:t>Observations on incorporation by Lord Hamblen:</a:t>
            </a:r>
          </a:p>
          <a:p>
            <a:pPr lvl="1"/>
            <a:r>
              <a:rPr lang="en-GB" sz="2200" dirty="0"/>
              <a:t>General words incorporate provisions relating to (germane to) shipment carriage and discharge of cargo</a:t>
            </a:r>
          </a:p>
          <a:p>
            <a:r>
              <a:rPr lang="en-GB" sz="2600" dirty="0"/>
              <a:t>Insurance provisions setting out basis for transiting Gulf of Aden, insurance premia payment  were germane to carriage so incorporated</a:t>
            </a:r>
            <a:endParaRPr lang="en-NZ" sz="2600" dirty="0"/>
          </a:p>
        </p:txBody>
      </p:sp>
    </p:spTree>
    <p:extLst>
      <p:ext uri="{BB962C8B-B14F-4D97-AF65-F5344CB8AC3E}">
        <p14:creationId xmlns:p14="http://schemas.microsoft.com/office/powerpoint/2010/main" val="35032326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BC09E-7A2D-EF6B-EA3F-647A19371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Consideration of incorporation issue (cont.)</a:t>
            </a:r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EBB7E3-0256-4D6A-4799-03A3109CF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6800" y="2103120"/>
            <a:ext cx="10058400" cy="3749040"/>
          </a:xfrm>
        </p:spPr>
        <p:txBody>
          <a:bodyPr>
            <a:noAutofit/>
          </a:bodyPr>
          <a:lstStyle/>
          <a:p>
            <a:r>
              <a:rPr lang="en-GB" sz="2600" dirty="0"/>
              <a:t>BUT when read into Bill of lading referred to obligations on the charterer to pay insurance not bill of lading holders</a:t>
            </a:r>
          </a:p>
          <a:p>
            <a:r>
              <a:rPr lang="en-GB" sz="2600" dirty="0"/>
              <a:t>AND no basis to manipulate to make provisions apply to bill of lading holder</a:t>
            </a:r>
          </a:p>
          <a:p>
            <a:r>
              <a:rPr lang="en-GB" sz="2600" dirty="0"/>
              <a:t>Made sense as provisions referring to charterers obligation to pay premia for transit Gulf and Suez</a:t>
            </a:r>
          </a:p>
          <a:p>
            <a:r>
              <a:rPr lang="en-GB" sz="2600" dirty="0"/>
              <a:t>No incorporation of scheme applicable to bill of lading holders  even if there was one under the CP</a:t>
            </a:r>
            <a:endParaRPr lang="en-NZ" sz="2600" dirty="0"/>
          </a:p>
        </p:txBody>
      </p:sp>
    </p:spTree>
    <p:extLst>
      <p:ext uri="{BB962C8B-B14F-4D97-AF65-F5344CB8AC3E}">
        <p14:creationId xmlns:p14="http://schemas.microsoft.com/office/powerpoint/2010/main" val="23351775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C9EDBB-C05D-14DE-F072-BD7C475B5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en-NZ" sz="4400">
                <a:solidFill>
                  <a:schemeClr val="tx1"/>
                </a:solidFill>
              </a:rPr>
              <a:t>Concluding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F5D84-F5B2-7B70-B9A3-0146B29DA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4" y="559477"/>
            <a:ext cx="5647076" cy="5475563"/>
          </a:xfrm>
        </p:spPr>
        <p:txBody>
          <a:bodyPr anchor="ctr">
            <a:normAutofit/>
          </a:bodyPr>
          <a:lstStyle/>
          <a:p>
            <a:r>
              <a:rPr lang="en-NZ" sz="2600" dirty="0"/>
              <a:t>Important consideration of contract regime argument limiting </a:t>
            </a:r>
            <a:r>
              <a:rPr lang="en-NZ" sz="2600" i="1" dirty="0"/>
              <a:t>The Evia</a:t>
            </a:r>
            <a:endParaRPr lang="en-NZ" sz="2600" dirty="0"/>
          </a:p>
          <a:p>
            <a:r>
              <a:rPr lang="en-NZ" sz="2600" dirty="0"/>
              <a:t>Asserts basic position that absent express provision in a contract should not remove common law rights</a:t>
            </a:r>
          </a:p>
          <a:p>
            <a:pPr lvl="1"/>
            <a:r>
              <a:rPr lang="en-NZ" sz="2200" dirty="0"/>
              <a:t>Insurance obligations should not affect this</a:t>
            </a:r>
          </a:p>
        </p:txBody>
      </p:sp>
    </p:spTree>
    <p:extLst>
      <p:ext uri="{BB962C8B-B14F-4D97-AF65-F5344CB8AC3E}">
        <p14:creationId xmlns:p14="http://schemas.microsoft.com/office/powerpoint/2010/main" val="1350370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0363E-357B-3AD0-01C5-3703E6A5F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i="1" dirty="0" err="1"/>
              <a:t>Herculito</a:t>
            </a:r>
            <a:r>
              <a:rPr lang="en-NZ" i="1" dirty="0"/>
              <a:t> Maritime Ltd v </a:t>
            </a:r>
            <a:r>
              <a:rPr lang="en-NZ" i="1" dirty="0" err="1"/>
              <a:t>Gunvor</a:t>
            </a:r>
            <a:r>
              <a:rPr lang="en-NZ" i="1" dirty="0"/>
              <a:t> Int BV (MV Polar)</a:t>
            </a:r>
            <a:r>
              <a:rPr lang="en-NZ" dirty="0"/>
              <a:t> [2024] UKSC 2</a:t>
            </a:r>
            <a:endParaRPr lang="en-NZ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5EB57-7ABB-5DDF-00D6-01C1A48A4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NZ" sz="2600" dirty="0"/>
              <a:t>United Kingdom Supreme Court judgment January 2024 as Houthi attacks were happening</a:t>
            </a:r>
          </a:p>
          <a:p>
            <a:r>
              <a:rPr lang="en-NZ" sz="2600" dirty="0"/>
              <a:t>Concerned consequences of seizure of the MV Polar by Somali pirates in the Gulf of Aden in 2010, same area, similar dangers but south of Gulf</a:t>
            </a:r>
          </a:p>
          <a:p>
            <a:endParaRPr lang="en-NZ" sz="2600" dirty="0"/>
          </a:p>
        </p:txBody>
      </p:sp>
    </p:spTree>
    <p:extLst>
      <p:ext uri="{BB962C8B-B14F-4D97-AF65-F5344CB8AC3E}">
        <p14:creationId xmlns:p14="http://schemas.microsoft.com/office/powerpoint/2010/main" val="40648846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85B1578-9B95-463A-91DE-797A98F7E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753F1F-C532-475B-BE0D-7359EB6F8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9949E5-E349-A783-B333-52D01ED18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/>
              <a:t>Concluding comments (cont.)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177042B-ADAE-4295-FA5F-277A5EBE5E5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11818065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10948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DC874-4417-7355-8217-DE03B81F6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Questions?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C46AF-416A-EEBB-25A3-506F3F3256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445698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CB2DD-F6EF-9A70-DB4C-4C91A5088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E9BA3D-4C92-DE0C-1659-0803FBB428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Paul David KC | Eldon Chambers | paul@pauldavid.co.nz</a:t>
            </a:r>
          </a:p>
        </p:txBody>
      </p:sp>
    </p:spTree>
    <p:extLst>
      <p:ext uri="{BB962C8B-B14F-4D97-AF65-F5344CB8AC3E}">
        <p14:creationId xmlns:p14="http://schemas.microsoft.com/office/powerpoint/2010/main" val="2595538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7A821B9-0CFF-4B38-BBA6-D630BD3AF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3F8EA3-7E71-2B74-97F4-B5E570452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0189" y="643464"/>
            <a:ext cx="2888344" cy="5571071"/>
          </a:xfrm>
        </p:spPr>
        <p:txBody>
          <a:bodyPr>
            <a:normAutofit/>
          </a:bodyPr>
          <a:lstStyle/>
          <a:p>
            <a:r>
              <a:rPr lang="en-NZ" dirty="0"/>
              <a:t>Three points to start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16394E5-E242-48C2-9BFF-BDCB27E4F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8168743" cy="6858000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E8EFCA7-18D5-4FA9-867D-374429893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43" y="643464"/>
            <a:ext cx="6909336" cy="557107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en-NZ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EB3182AD-CBBA-42F2-964B-8C86446885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071" y="809244"/>
            <a:ext cx="6583680" cy="5239512"/>
          </a:xfrm>
          <a:prstGeom prst="rect">
            <a:avLst/>
          </a:prstGeom>
          <a:ln w="6350" cap="sq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NZ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7883708-567B-7183-7598-0AB71A5348CE}"/>
              </a:ext>
            </a:extLst>
          </p:cNvPr>
          <p:cNvGrpSpPr/>
          <p:nvPr/>
        </p:nvGrpSpPr>
        <p:grpSpPr>
          <a:xfrm>
            <a:off x="1286615" y="1341897"/>
            <a:ext cx="5668310" cy="4174204"/>
            <a:chOff x="6875073" y="-9"/>
            <a:chExt cx="3182540" cy="381904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10233C9-CD9F-4E1F-C20F-059BCD470764}"/>
                </a:ext>
              </a:extLst>
            </p:cNvPr>
            <p:cNvSpPr/>
            <p:nvPr/>
          </p:nvSpPr>
          <p:spPr>
            <a:xfrm>
              <a:off x="6875073" y="-9"/>
              <a:ext cx="3182540" cy="3819048"/>
            </a:xfrm>
            <a:prstGeom prst="rect">
              <a:avLst/>
            </a:pr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NZ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3F5FFFA-AB87-78CD-385D-4DC26D2604FD}"/>
                </a:ext>
              </a:extLst>
            </p:cNvPr>
            <p:cNvSpPr txBox="1"/>
            <p:nvPr/>
          </p:nvSpPr>
          <p:spPr>
            <a:xfrm>
              <a:off x="6875073" y="-9"/>
              <a:ext cx="3182540" cy="3819049"/>
            </a:xfrm>
            <a:prstGeom prst="rect">
              <a:avLst/>
            </a:prstGeom>
            <a:solidFill>
              <a:schemeClr val="bg2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4364" tIns="0" rIns="314364" bIns="330200" numCol="1" spcCol="1270" anchor="ctr" anchorCtr="0">
              <a:noAutofit/>
            </a:bodyPr>
            <a:lstStyle/>
            <a:p>
              <a:pPr defTabSz="70408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600" b="1" kern="1200" dirty="0">
                  <a:solidFill>
                    <a:srgbClr val="555555"/>
                  </a:solidFill>
                  <a:latin typeface="+mn-lt"/>
                  <a:ea typeface="+mn-ea"/>
                  <a:cs typeface="+mn-cs"/>
                </a:rPr>
                <a:t>0 1</a:t>
              </a:r>
            </a:p>
            <a:p>
              <a:pPr defTabSz="70408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600" kern="1200" dirty="0">
                  <a:solidFill>
                    <a:srgbClr val="555555"/>
                  </a:solidFill>
                  <a:latin typeface="+mn-lt"/>
                  <a:ea typeface="+mn-ea"/>
                  <a:cs typeface="+mn-cs"/>
                </a:rPr>
                <a:t>Case reminder of risks to those who ensure world trade if we need one, how easily world trade can be disrupted by attacks in this area.</a:t>
              </a:r>
              <a:endParaRPr lang="en-US" sz="2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720651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7A821B9-0CFF-4B38-BBA6-D630BD3AF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3F8EA3-7E71-2B74-97F4-B5E570452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0189" y="643464"/>
            <a:ext cx="2888344" cy="5571071"/>
          </a:xfrm>
        </p:spPr>
        <p:txBody>
          <a:bodyPr>
            <a:normAutofit/>
          </a:bodyPr>
          <a:lstStyle/>
          <a:p>
            <a:r>
              <a:rPr lang="en-NZ" dirty="0"/>
              <a:t>Three points to start (cont.)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16394E5-E242-48C2-9BFF-BDCB27E4F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8168743" cy="6858000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E8EFCA7-18D5-4FA9-867D-374429893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43" y="643464"/>
            <a:ext cx="6909336" cy="557107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en-NZ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EB3182AD-CBBA-42F2-964B-8C86446885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071" y="809244"/>
            <a:ext cx="6583680" cy="5239512"/>
          </a:xfrm>
          <a:prstGeom prst="rect">
            <a:avLst/>
          </a:prstGeom>
          <a:ln w="6350" cap="sq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NZ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7883708-567B-7183-7598-0AB71A5348CE}"/>
              </a:ext>
            </a:extLst>
          </p:cNvPr>
          <p:cNvGrpSpPr/>
          <p:nvPr/>
        </p:nvGrpSpPr>
        <p:grpSpPr>
          <a:xfrm>
            <a:off x="1286615" y="1341897"/>
            <a:ext cx="5668310" cy="4174204"/>
            <a:chOff x="6875073" y="-9"/>
            <a:chExt cx="3182540" cy="381904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10233C9-CD9F-4E1F-C20F-059BCD470764}"/>
                </a:ext>
              </a:extLst>
            </p:cNvPr>
            <p:cNvSpPr/>
            <p:nvPr/>
          </p:nvSpPr>
          <p:spPr>
            <a:xfrm>
              <a:off x="6875073" y="-9"/>
              <a:ext cx="3182540" cy="3819048"/>
            </a:xfrm>
            <a:prstGeom prst="rect">
              <a:avLst/>
            </a:pr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NZ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3F5FFFA-AB87-78CD-385D-4DC26D2604FD}"/>
                </a:ext>
              </a:extLst>
            </p:cNvPr>
            <p:cNvSpPr txBox="1"/>
            <p:nvPr/>
          </p:nvSpPr>
          <p:spPr>
            <a:xfrm>
              <a:off x="6875073" y="-9"/>
              <a:ext cx="3182540" cy="3819049"/>
            </a:xfrm>
            <a:prstGeom prst="rect">
              <a:avLst/>
            </a:prstGeom>
            <a:solidFill>
              <a:schemeClr val="bg2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4364" tIns="0" rIns="314364" bIns="330200" numCol="1" spcCol="1270" anchor="ctr" anchorCtr="0">
              <a:noAutofit/>
            </a:bodyPr>
            <a:lstStyle/>
            <a:p>
              <a:pPr defTabSz="70408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600" b="1" kern="1200" dirty="0">
                  <a:solidFill>
                    <a:srgbClr val="555555"/>
                  </a:solidFill>
                  <a:latin typeface="+mn-lt"/>
                  <a:ea typeface="+mn-ea"/>
                  <a:cs typeface="+mn-cs"/>
                </a:rPr>
                <a:t>0 2</a:t>
              </a:r>
            </a:p>
            <a:p>
              <a:pPr defTabSz="70408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600" kern="1200" dirty="0">
                  <a:solidFill>
                    <a:srgbClr val="555555"/>
                  </a:solidFill>
                  <a:latin typeface="+mn-lt"/>
                  <a:ea typeface="+mn-ea"/>
                  <a:cs typeface="+mn-cs"/>
                </a:rPr>
                <a:t>Reminder for lawyers of contract regimes and specific issues under them:</a:t>
              </a:r>
            </a:p>
            <a:p>
              <a:pPr marL="342900" indent="-342900" defTabSz="70408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Courier New" panose="02070309020205020404" pitchFamily="49" charset="0"/>
                <a:buChar char="o"/>
              </a:pPr>
              <a:r>
                <a:rPr lang="en-US" sz="2200" kern="1200" dirty="0">
                  <a:solidFill>
                    <a:srgbClr val="555555"/>
                  </a:solidFill>
                  <a:latin typeface="+mn-lt"/>
                  <a:ea typeface="+mn-ea"/>
                  <a:cs typeface="+mn-cs"/>
                </a:rPr>
                <a:t>Whether the insurance regime in a voyage charterparty prevented a claim for general average against cargo owners, and </a:t>
              </a:r>
            </a:p>
            <a:p>
              <a:pPr marL="342900" indent="-342900" defTabSz="70408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Courier New" panose="02070309020205020404" pitchFamily="49" charset="0"/>
                <a:buChar char="o"/>
              </a:pPr>
              <a:r>
                <a:rPr lang="en-US" sz="2200" kern="1200" dirty="0">
                  <a:solidFill>
                    <a:srgbClr val="555555"/>
                  </a:solidFill>
                  <a:latin typeface="+mn-lt"/>
                  <a:ea typeface="+mn-ea"/>
                  <a:cs typeface="+mn-cs"/>
                </a:rPr>
                <a:t>Whether terms of charter were incorporated into bill of lading contracts.</a:t>
              </a:r>
              <a:endParaRPr lang="en-US" sz="2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3608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7A821B9-0CFF-4B38-BBA6-D630BD3AF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3F8EA3-7E71-2B74-97F4-B5E570452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0189" y="643464"/>
            <a:ext cx="2888344" cy="5571071"/>
          </a:xfrm>
        </p:spPr>
        <p:txBody>
          <a:bodyPr>
            <a:normAutofit/>
          </a:bodyPr>
          <a:lstStyle/>
          <a:p>
            <a:r>
              <a:rPr lang="en-NZ" dirty="0"/>
              <a:t>Three points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16394E5-E242-48C2-9BFF-BDCB27E4F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8168743" cy="6858000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E8EFCA7-18D5-4FA9-867D-374429893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43" y="643464"/>
            <a:ext cx="6909336" cy="557107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en-NZ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EB3182AD-CBBA-42F2-964B-8C86446885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071" y="809244"/>
            <a:ext cx="6583680" cy="5239512"/>
          </a:xfrm>
          <a:prstGeom prst="rect">
            <a:avLst/>
          </a:prstGeom>
          <a:ln w="6350" cap="sq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NZ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7883708-567B-7183-7598-0AB71A5348CE}"/>
              </a:ext>
            </a:extLst>
          </p:cNvPr>
          <p:cNvGrpSpPr/>
          <p:nvPr/>
        </p:nvGrpSpPr>
        <p:grpSpPr>
          <a:xfrm>
            <a:off x="1286615" y="1341897"/>
            <a:ext cx="5668310" cy="4174204"/>
            <a:chOff x="6875073" y="-9"/>
            <a:chExt cx="3182540" cy="381904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10233C9-CD9F-4E1F-C20F-059BCD470764}"/>
                </a:ext>
              </a:extLst>
            </p:cNvPr>
            <p:cNvSpPr/>
            <p:nvPr/>
          </p:nvSpPr>
          <p:spPr>
            <a:xfrm>
              <a:off x="6875073" y="-9"/>
              <a:ext cx="3182540" cy="3819048"/>
            </a:xfrm>
            <a:prstGeom prst="rect">
              <a:avLst/>
            </a:pr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NZ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3F5FFFA-AB87-78CD-385D-4DC26D2604FD}"/>
                </a:ext>
              </a:extLst>
            </p:cNvPr>
            <p:cNvSpPr txBox="1"/>
            <p:nvPr/>
          </p:nvSpPr>
          <p:spPr>
            <a:xfrm>
              <a:off x="6875073" y="-9"/>
              <a:ext cx="3182540" cy="3819049"/>
            </a:xfrm>
            <a:prstGeom prst="rect">
              <a:avLst/>
            </a:prstGeom>
            <a:solidFill>
              <a:schemeClr val="bg2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4364" tIns="0" rIns="314364" bIns="330200" numCol="1" spcCol="1270" anchor="ctr" anchorCtr="0">
              <a:noAutofit/>
            </a:bodyPr>
            <a:lstStyle/>
            <a:p>
              <a:pPr defTabSz="70408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600" b="1" kern="1200" dirty="0">
                  <a:solidFill>
                    <a:srgbClr val="555555"/>
                  </a:solidFill>
                  <a:latin typeface="+mn-lt"/>
                  <a:ea typeface="+mn-ea"/>
                  <a:cs typeface="+mn-cs"/>
                </a:rPr>
                <a:t>0 3</a:t>
              </a:r>
            </a:p>
            <a:p>
              <a:pPr defTabSz="70408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600" kern="1200" dirty="0">
                  <a:solidFill>
                    <a:srgbClr val="555555"/>
                  </a:solidFill>
                  <a:latin typeface="+mn-lt"/>
                  <a:ea typeface="+mn-ea"/>
                  <a:cs typeface="+mn-cs"/>
                </a:rPr>
                <a:t>Personal nostalgia because of a case note written ~40 years ago on an issue relevant to the insurance cord argument.</a:t>
              </a:r>
              <a:endParaRPr lang="en-US" sz="2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80412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B72C9-DDB2-4298-4E6C-1D4F844D8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A9E46-3B99-8991-10D3-4B7EDEE6C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NZ" sz="2600" dirty="0"/>
              <a:t>The MV Polar, on a voyage from St Petersburg to Singapore, was carrying a cargo of 70,000 m/t of fuel oil.</a:t>
            </a:r>
          </a:p>
          <a:p>
            <a:r>
              <a:rPr lang="en-NZ" sz="2600" dirty="0"/>
              <a:t>Seized by Somali pirates on 30 October 2010 and held for ten months</a:t>
            </a:r>
          </a:p>
          <a:p>
            <a:r>
              <a:rPr lang="en-NZ" sz="2600" dirty="0"/>
              <a:t>Eventually freed on 26 August 2011 after Owners paid ransom of US$7,700,000</a:t>
            </a:r>
          </a:p>
          <a:p>
            <a:r>
              <a:rPr lang="en-NZ" sz="2600" dirty="0"/>
              <a:t>Cargo largely intact but delivered late to 6 bill of lading holders</a:t>
            </a:r>
          </a:p>
        </p:txBody>
      </p:sp>
    </p:spTree>
    <p:extLst>
      <p:ext uri="{BB962C8B-B14F-4D97-AF65-F5344CB8AC3E}">
        <p14:creationId xmlns:p14="http://schemas.microsoft.com/office/powerpoint/2010/main" val="3195869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3787A-A58E-C25A-7D2C-5FDB234C9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Facts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3E31B-4E50-478C-B17B-C0F5D689D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sz="2600" dirty="0"/>
              <a:t>Owners declared general average for ransom payments – GA bond</a:t>
            </a:r>
          </a:p>
          <a:p>
            <a:r>
              <a:rPr lang="en-NZ" sz="2600" dirty="0"/>
              <a:t>Accepted that such payments were admissible in general average – extraordinary expense for preservation of ship or cargo</a:t>
            </a:r>
          </a:p>
          <a:p>
            <a:r>
              <a:rPr lang="en-NZ" sz="2600" dirty="0"/>
              <a:t>General average adjuster found that the cargo owners should pay US$5,914,560.17 as proportionate share in GA – challenged in arbitration and courts</a:t>
            </a:r>
          </a:p>
        </p:txBody>
      </p:sp>
    </p:spTree>
    <p:extLst>
      <p:ext uri="{BB962C8B-B14F-4D97-AF65-F5344CB8AC3E}">
        <p14:creationId xmlns:p14="http://schemas.microsoft.com/office/powerpoint/2010/main" val="2138833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3F5B8-9437-1478-3733-C60601433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5686876"/>
          </a:xfrm>
        </p:spPr>
        <p:txBody>
          <a:bodyPr anchor="ctr"/>
          <a:lstStyle/>
          <a:p>
            <a:r>
              <a:rPr lang="en-NZ" dirty="0"/>
              <a:t>Contractual arrangements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C98AECC-5FA5-20AC-F72A-FFB5CE87F72A}"/>
              </a:ext>
            </a:extLst>
          </p:cNvPr>
          <p:cNvSpPr/>
          <p:nvPr/>
        </p:nvSpPr>
        <p:spPr>
          <a:xfrm>
            <a:off x="2331902" y="5180941"/>
            <a:ext cx="3764098" cy="932156"/>
          </a:xfrm>
          <a:prstGeom prst="round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Z" sz="2600" dirty="0"/>
              <a:t>Bill of lading holders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8FAC9D6-D16B-E614-B7AB-F10E43D13E12}"/>
              </a:ext>
            </a:extLst>
          </p:cNvPr>
          <p:cNvSpPr/>
          <p:nvPr/>
        </p:nvSpPr>
        <p:spPr>
          <a:xfrm>
            <a:off x="2331902" y="2802616"/>
            <a:ext cx="3764098" cy="932156"/>
          </a:xfrm>
          <a:prstGeom prst="round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Z" sz="2600" dirty="0"/>
              <a:t>Charterer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7024487-7ADB-3E66-D91A-3397B3B694AB}"/>
              </a:ext>
            </a:extLst>
          </p:cNvPr>
          <p:cNvSpPr/>
          <p:nvPr/>
        </p:nvSpPr>
        <p:spPr>
          <a:xfrm>
            <a:off x="2331902" y="424291"/>
            <a:ext cx="3764098" cy="932156"/>
          </a:xfrm>
          <a:prstGeom prst="round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Z" sz="2600" dirty="0"/>
              <a:t>Owners</a:t>
            </a:r>
          </a:p>
        </p:txBody>
      </p:sp>
      <p:sp>
        <p:nvSpPr>
          <p:cNvPr id="14" name="Arrow: Curved Right 13">
            <a:extLst>
              <a:ext uri="{FF2B5EF4-FFF2-40B4-BE49-F238E27FC236}">
                <a16:creationId xmlns:a16="http://schemas.microsoft.com/office/drawing/2014/main" id="{FEBD4756-B7DF-B77C-2E36-D23291DF3BF7}"/>
              </a:ext>
            </a:extLst>
          </p:cNvPr>
          <p:cNvSpPr/>
          <p:nvPr/>
        </p:nvSpPr>
        <p:spPr>
          <a:xfrm>
            <a:off x="736847" y="808107"/>
            <a:ext cx="1447801" cy="2751839"/>
          </a:xfrm>
          <a:prstGeom prst="curvedRightArrow">
            <a:avLst>
              <a:gd name="adj1" fmla="val 16051"/>
              <a:gd name="adj2" fmla="val 35574"/>
              <a:gd name="adj3" fmla="val 32706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>
              <a:solidFill>
                <a:schemeClr val="tx1"/>
              </a:solidFill>
            </a:endParaRPr>
          </a:p>
        </p:txBody>
      </p:sp>
      <p:sp>
        <p:nvSpPr>
          <p:cNvPr id="16" name="Arrow: Curved Left 15">
            <a:extLst>
              <a:ext uri="{FF2B5EF4-FFF2-40B4-BE49-F238E27FC236}">
                <a16:creationId xmlns:a16="http://schemas.microsoft.com/office/drawing/2014/main" id="{097EF5E0-3AB7-6652-C078-B5F3EF4F82EC}"/>
              </a:ext>
            </a:extLst>
          </p:cNvPr>
          <p:cNvSpPr/>
          <p:nvPr/>
        </p:nvSpPr>
        <p:spPr>
          <a:xfrm>
            <a:off x="6243254" y="3046752"/>
            <a:ext cx="1535837" cy="2896847"/>
          </a:xfrm>
          <a:prstGeom prst="curvedLeftArrow">
            <a:avLst>
              <a:gd name="adj1" fmla="val 14428"/>
              <a:gd name="adj2" fmla="val 33028"/>
              <a:gd name="adj3" fmla="val 33671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57BDE83-9CE0-7E06-DC25-1A28FD83E384}"/>
              </a:ext>
            </a:extLst>
          </p:cNvPr>
          <p:cNvSpPr txBox="1"/>
          <p:nvPr/>
        </p:nvSpPr>
        <p:spPr>
          <a:xfrm>
            <a:off x="1270063" y="1356257"/>
            <a:ext cx="41913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200" dirty="0"/>
              <a:t>Voyage charter  BPVOY4 including  clause 39 War Risk, also Gulf of Aden and War Risk clauses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3E204C2-DE2E-8F11-8EFF-A9903689915A}"/>
              </a:ext>
            </a:extLst>
          </p:cNvPr>
          <p:cNvSpPr txBox="1"/>
          <p:nvPr/>
        </p:nvSpPr>
        <p:spPr>
          <a:xfrm>
            <a:off x="4378372" y="3903858"/>
            <a:ext cx="30506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Z" sz="2200" dirty="0"/>
              <a:t>Bills of lading (incorporation provision)</a:t>
            </a:r>
          </a:p>
        </p:txBody>
      </p:sp>
    </p:spTree>
    <p:extLst>
      <p:ext uri="{BB962C8B-B14F-4D97-AF65-F5344CB8AC3E}">
        <p14:creationId xmlns:p14="http://schemas.microsoft.com/office/powerpoint/2010/main" val="1885954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avon">
      <a:majorFont>
        <a:latin typeface="Sagona Extra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agona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E2713E1-6312-427E-BFCB-C5A5DA30137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DB95DD-0319-4EE5-8C5C-9CEDF75E02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2F3B215-496E-4790-A364-7C1C46DEC771}">
  <ds:schemaRefs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71af3243-3dd4-4a8d-8c0d-dd76da1f02a5"/>
    <ds:schemaRef ds:uri="http://schemas.microsoft.com/office/2006/metadata/properties"/>
    <ds:schemaRef ds:uri="http://schemas.openxmlformats.org/package/2006/metadata/core-properties"/>
    <ds:schemaRef ds:uri="16c05727-aa75-4e4a-9b5f-8a80a1165891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{3BE579AD-05C6-4472-A2A3-1D5FF36D1D2F}tf78829772_win32</Template>
  <TotalTime>411</TotalTime>
  <Words>1636</Words>
  <Application>Microsoft Office PowerPoint</Application>
  <PresentationFormat>Widescreen</PresentationFormat>
  <Paragraphs>149</Paragraphs>
  <Slides>32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Aptos</vt:lpstr>
      <vt:lpstr>Courier New</vt:lpstr>
      <vt:lpstr>Garamond</vt:lpstr>
      <vt:lpstr>Sagona Book</vt:lpstr>
      <vt:lpstr>Sagona ExtraLight</vt:lpstr>
      <vt:lpstr>SavonVTI</vt:lpstr>
      <vt:lpstr>Voyages into high risk AREAS</vt:lpstr>
      <vt:lpstr>Area of ongoing danger for  seafarers and ships</vt:lpstr>
      <vt:lpstr>Herculito Maritime Ltd v Gunvor Int BV (MV Polar) [2024] UKSC 2</vt:lpstr>
      <vt:lpstr>Three points to start</vt:lpstr>
      <vt:lpstr>Three points to start (cont.) </vt:lpstr>
      <vt:lpstr>Three points </vt:lpstr>
      <vt:lpstr>Facts</vt:lpstr>
      <vt:lpstr>Facts </vt:lpstr>
      <vt:lpstr>Contractual arrangements</vt:lpstr>
      <vt:lpstr>Fixture (see [6])</vt:lpstr>
      <vt:lpstr>Route (see [7])</vt:lpstr>
      <vt:lpstr>Insurance arrangements (see [9] – [10])</vt:lpstr>
      <vt:lpstr>Main argument</vt:lpstr>
      <vt:lpstr>Related Arguments</vt:lpstr>
      <vt:lpstr>Issue 1</vt:lpstr>
      <vt:lpstr>Issue 1 (cont.)</vt:lpstr>
      <vt:lpstr>Issue 1 – case law context</vt:lpstr>
      <vt:lpstr>Issue 1 – charterparty cases</vt:lpstr>
      <vt:lpstr>Issue 1 – The Evia</vt:lpstr>
      <vt:lpstr>Issue 1 – landlord and tenant cases</vt:lpstr>
      <vt:lpstr>Judgment of Supreme Court (Lord Hamblen)</vt:lpstr>
      <vt:lpstr>Judgment of Supreme Court (Lord Hamblen) (cont.)</vt:lpstr>
      <vt:lpstr>Judgment of Supreme Court (Lord Hamblen) (cont.)</vt:lpstr>
      <vt:lpstr>Issue 1 – Result</vt:lpstr>
      <vt:lpstr>Issue 2 - incorporation</vt:lpstr>
      <vt:lpstr>Consideration of incorporation issue</vt:lpstr>
      <vt:lpstr>Consideration of incorporation issue (cont.)</vt:lpstr>
      <vt:lpstr>Consideration of incorporation issue (cont.)</vt:lpstr>
      <vt:lpstr>Concluding comments</vt:lpstr>
      <vt:lpstr>Concluding comments (cont.)</vt:lpstr>
      <vt:lpstr>Questions?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risk areas and shipping contracts</dc:title>
  <dc:creator>Eldon Chambers</dc:creator>
  <cp:lastModifiedBy>Eldon Chambers</cp:lastModifiedBy>
  <cp:revision>4</cp:revision>
  <cp:lastPrinted>2024-04-11T05:38:53Z</cp:lastPrinted>
  <dcterms:created xsi:type="dcterms:W3CDTF">2024-04-09T23:08:00Z</dcterms:created>
  <dcterms:modified xsi:type="dcterms:W3CDTF">2024-04-11T21:59:19Z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